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4" r:id="rId2"/>
    <p:sldId id="266" r:id="rId3"/>
    <p:sldId id="276" r:id="rId4"/>
    <p:sldId id="279" r:id="rId5"/>
    <p:sldId id="289" r:id="rId6"/>
    <p:sldId id="280" r:id="rId7"/>
    <p:sldId id="282" r:id="rId8"/>
    <p:sldId id="285" r:id="rId9"/>
    <p:sldId id="274" r:id="rId10"/>
    <p:sldId id="290" r:id="rId11"/>
    <p:sldId id="292" r:id="rId12"/>
    <p:sldId id="259" r:id="rId13"/>
    <p:sldId id="262" r:id="rId14"/>
    <p:sldId id="281" r:id="rId15"/>
    <p:sldId id="261" r:id="rId16"/>
    <p:sldId id="257" r:id="rId17"/>
    <p:sldId id="291" r:id="rId18"/>
    <p:sldId id="286" r:id="rId19"/>
    <p:sldId id="2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104C57-34D2-4370-A837-3572EBCA6582}" type="datetimeFigureOut">
              <a:rPr lang="en-CA" smtClean="0"/>
              <a:t>2018-06-07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DB5F64-C173-4DD9-93C1-7A0D89C9781C}" type="slidenum">
              <a:rPr lang="en-CA" smtClean="0"/>
              <a:t>‹#›</a:t>
            </a:fld>
            <a:endParaRPr lang="en-CA"/>
          </a:p>
        </p:txBody>
      </p:sp>
    </p:spTree>
    <p:extLst>
      <p:ext uri="{BB962C8B-B14F-4D97-AF65-F5344CB8AC3E}">
        <p14:creationId xmlns:p14="http://schemas.microsoft.com/office/powerpoint/2010/main" val="107115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a:lstStyle/>
          <a:p>
            <a:fld id="{6D13AB44-6389-4914-960F-55F9A523690A}" type="slidenum">
              <a:rPr lang="en-US" smtClean="0">
                <a:ea typeface="ＭＳ Ｐゴシック"/>
                <a:cs typeface="ＭＳ Ｐゴシック"/>
              </a:rPr>
              <a:pPr/>
              <a:t>4</a:t>
            </a:fld>
            <a:endParaRPr lang="en-US">
              <a:ea typeface="ＭＳ Ｐゴシック"/>
              <a:cs typeface="ＭＳ Ｐゴシック"/>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a:lstStyle/>
          <a:p>
            <a:pPr defTabSz="457200" eaLnBrk="1" hangingPunct="1">
              <a:spcBef>
                <a:spcPct val="0"/>
              </a:spcBef>
              <a:buFontTx/>
              <a:buChar char="-"/>
            </a:pPr>
            <a:r>
              <a:rPr lang="en-US">
                <a:ea typeface="ＭＳ Ｐゴシック"/>
                <a:cs typeface="Arial" charset="0"/>
              </a:rPr>
              <a:t>Water quality affects environmental, recreational, economic and property values</a:t>
            </a:r>
          </a:p>
          <a:p>
            <a:pPr defTabSz="457200">
              <a:buFontTx/>
              <a:buChar char="-"/>
            </a:pPr>
            <a:endParaRPr lang="en-US">
              <a:ea typeface="ＭＳ Ｐゴシック"/>
              <a:cs typeface="ＭＳ Ｐゴシック"/>
            </a:endParaRPr>
          </a:p>
          <a:p>
            <a:pPr defTabSz="457200">
              <a:buFontTx/>
              <a:buChar char="-"/>
            </a:pPr>
            <a:r>
              <a:rPr lang="en-US">
                <a:ea typeface="ＭＳ Ｐゴシック"/>
                <a:cs typeface="ＭＳ Ｐゴシック"/>
              </a:rPr>
              <a:t>Today, lake-based recreation and tourism form an important part of rural and provincial communities, particularly in communities that were historically-reliant on forestry or mining</a:t>
            </a:r>
          </a:p>
          <a:p>
            <a:pPr defTabSz="457200">
              <a:buFontTx/>
              <a:buChar char="-"/>
            </a:pPr>
            <a:r>
              <a:rPr lang="en-US">
                <a:ea typeface="ＭＳ Ｐゴシック"/>
                <a:cs typeface="ＭＳ Ｐゴシック"/>
              </a:rPr>
              <a:t>Based on numbers from the early-1990s, at least 2 million adult anglers are licensed to fish in the Province each year</a:t>
            </a:r>
          </a:p>
          <a:p>
            <a:pPr defTabSz="457200">
              <a:buFontTx/>
              <a:buChar char="-"/>
            </a:pPr>
            <a:r>
              <a:rPr lang="en-US">
                <a:ea typeface="ＭＳ Ｐゴシック"/>
                <a:cs typeface="ＭＳ Ｐゴシック"/>
              </a:rPr>
              <a:t>More than 2 billion dollars is spent annually in fishing and fishing-related activities, with an additional 1 billion Canadian dollars spent on other recreational activities related to recreational boating</a:t>
            </a:r>
          </a:p>
          <a:p>
            <a:pPr defTabSz="457200">
              <a:buFontTx/>
              <a:buChar char="-"/>
            </a:pPr>
            <a:r>
              <a:rPr lang="en-US">
                <a:ea typeface="ＭＳ Ｐゴシック"/>
                <a:cs typeface="ＭＳ Ｐゴシック"/>
              </a:rPr>
              <a:t>Commercial fisheries in the Great Lakes and Inland lakes in Ontario general an approximate $42.5 million dollars annually in market sales and taxes</a:t>
            </a:r>
          </a:p>
          <a:p>
            <a:pPr defTabSz="457200">
              <a:buFontTx/>
              <a:buChar char="-"/>
            </a:pPr>
            <a:r>
              <a:rPr lang="en-US">
                <a:ea typeface="ＭＳ Ｐゴシック"/>
                <a:cs typeface="ＭＳ Ｐゴシック"/>
              </a:rPr>
              <a:t>And finally, other forms of water-related recreation and tourism which, in some parts of the Province, such as the NW, is dominated by Americans, an additional $5.5 billion dollars Canadian can be generated annually</a:t>
            </a:r>
          </a:p>
          <a:p>
            <a:pPr defTabSz="457200">
              <a:buFontTx/>
              <a:buChar char="-"/>
            </a:pPr>
            <a:r>
              <a:rPr lang="en-US">
                <a:ea typeface="ＭＳ Ｐゴシック"/>
                <a:cs typeface="ＭＳ Ｐゴシック"/>
              </a:rPr>
              <a:t>Therefore, the combined value of maintaining clean water in Ontario is about $9 billion a year.</a:t>
            </a:r>
          </a:p>
          <a:p>
            <a:pPr defTabSz="457200">
              <a:buFontTx/>
              <a:buChar char="-"/>
            </a:pPr>
            <a:endParaRPr lang="en-US">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a:lstStyle/>
          <a:p>
            <a:fld id="{E347DF3F-3B87-4217-9CE6-61284FD60BC2}" type="slidenum">
              <a:rPr lang="en-US" smtClean="0">
                <a:ea typeface="ＭＳ Ｐゴシック"/>
                <a:cs typeface="ＭＳ Ｐゴシック"/>
              </a:rPr>
              <a:pPr/>
              <a:t>6</a:t>
            </a:fld>
            <a:endParaRPr lang="en-US">
              <a:ea typeface="ＭＳ Ｐゴシック"/>
              <a:cs typeface="ＭＳ Ｐゴシック"/>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a:lstStyle/>
          <a:p>
            <a:r>
              <a:rPr lang="en-US">
                <a:ea typeface="ＭＳ Ｐゴシック"/>
                <a:cs typeface="ＭＳ Ｐゴシック"/>
              </a:rPr>
              <a:t>-There are a number of threats, presently, to the water quality of inland lakes in the Province of Ontario (and many of these threats are widespread, and not restricted to Ontario).</a:t>
            </a:r>
          </a:p>
          <a:p>
            <a:pPr>
              <a:buFontTx/>
              <a:buChar char="-"/>
            </a:pPr>
            <a:r>
              <a:rPr lang="en-US">
                <a:ea typeface="ＭＳ Ｐゴシック"/>
                <a:cs typeface="ＭＳ Ｐゴシック"/>
              </a:rPr>
              <a:t>Some of these stresses act regionally, like the deposition of strong acids or major contaminants, such as Hg from the burning of fossil fuels, or long-term changes in climate</a:t>
            </a:r>
          </a:p>
          <a:p>
            <a:pPr>
              <a:buFontTx/>
              <a:buChar char="-"/>
            </a:pPr>
            <a:r>
              <a:rPr lang="en-US">
                <a:ea typeface="ＭＳ Ｐゴシック"/>
                <a:cs typeface="ＭＳ Ｐゴシック"/>
              </a:rPr>
              <a:t>Others may be more local in effect, such as the introduction of invasive species to lakes – exotics such as the zebra mussel that has invaded the Great Lakes, and many inland lakes through North America</a:t>
            </a:r>
          </a:p>
          <a:p>
            <a:pPr>
              <a:buFontTx/>
              <a:buChar char="-"/>
            </a:pPr>
            <a:r>
              <a:rPr lang="en-US">
                <a:ea typeface="ＭＳ Ｐゴシック"/>
                <a:cs typeface="ＭＳ Ｐゴシック"/>
              </a:rPr>
              <a:t>Understanding the relative impacts of these stressors on lake water quality is complicated as they do not act in isolation</a:t>
            </a:r>
          </a:p>
          <a:p>
            <a:pPr>
              <a:buFontTx/>
              <a:buChar char="-"/>
            </a:pPr>
            <a:r>
              <a:rPr lang="en-US">
                <a:ea typeface="ＭＳ Ｐゴシック"/>
                <a:cs typeface="ＭＳ Ｐゴシック"/>
              </a:rPr>
              <a:t>For example, most lakes are exposed to more than one stress, such as acid precipitation and shoreline development – and some lakes are exposed to </a:t>
            </a:r>
            <a:r>
              <a:rPr lang="en-US" b="1">
                <a:ea typeface="ＭＳ Ｐゴシック"/>
                <a:cs typeface="ＭＳ Ｐゴシック"/>
              </a:rPr>
              <a:t>multiple stressors</a:t>
            </a:r>
          </a:p>
          <a:p>
            <a:pPr>
              <a:buFontTx/>
              <a:buChar char="-"/>
            </a:pPr>
            <a:r>
              <a:rPr lang="en-US">
                <a:ea typeface="ＭＳ Ｐゴシック"/>
                <a:cs typeface="ＭＳ Ｐゴシック"/>
              </a:rPr>
              <a:t>Today, we will focus on the impact of shoreline development on lake water quality</a:t>
            </a:r>
          </a:p>
          <a:p>
            <a:pPr>
              <a:buFontTx/>
              <a:buChar char="-"/>
            </a:pPr>
            <a:r>
              <a:rPr lang="en-US">
                <a:ea typeface="ＭＳ Ｐゴシック"/>
                <a:cs typeface="ＭＳ Ｐゴシック"/>
              </a:rPr>
              <a:t>In many of Ontario’s more remote regions, which can be several hundred miles north of major industrial centres, this may represent the most significant threat to water quality, although these lakes are certainly not immune from other threats</a:t>
            </a:r>
          </a:p>
          <a:p>
            <a:pPr>
              <a:buFontTx/>
              <a:buChar char="-"/>
            </a:pPr>
            <a:r>
              <a:rPr lang="en-US">
                <a:ea typeface="ＭＳ Ｐゴシック"/>
                <a:cs typeface="ＭＳ Ｐゴシック"/>
              </a:rPr>
              <a:t>Development can be defined as an activity which, through the creation of additional units, or change in land or water use, adversely affects water quality and the aquatic habitat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a:lstStyle/>
          <a:p>
            <a:fld id="{63B003B9-8C8E-47ED-9E1E-CAEA12EAB457}" type="slidenum">
              <a:rPr lang="en-US" smtClean="0">
                <a:ea typeface="ＭＳ Ｐゴシック"/>
                <a:cs typeface="ＭＳ Ｐゴシック"/>
              </a:rPr>
              <a:pPr/>
              <a:t>7</a:t>
            </a:fld>
            <a:endParaRPr lang="en-US">
              <a:ea typeface="ＭＳ Ｐゴシック"/>
              <a:cs typeface="ＭＳ Ｐゴシック"/>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a:lstStyle/>
          <a:p>
            <a:pPr defTabSz="457200" eaLnBrk="1" hangingPunct="1">
              <a:spcBef>
                <a:spcPct val="0"/>
              </a:spcBef>
              <a:buFontTx/>
              <a:buChar char="-"/>
            </a:pPr>
            <a:r>
              <a:rPr lang="en-US" dirty="0">
                <a:ea typeface="ＭＳ Ｐゴシック"/>
                <a:cs typeface="Arial" charset="0"/>
              </a:rPr>
              <a:t>As the nutrient most often limiting primary production in Canadian Shield lakes, excess phosphorus can lead to the production of algal blooms </a:t>
            </a:r>
          </a:p>
          <a:p>
            <a:pPr defTabSz="457200" eaLnBrk="1" hangingPunct="1">
              <a:spcBef>
                <a:spcPct val="0"/>
              </a:spcBef>
              <a:buFontTx/>
              <a:buChar char="-"/>
            </a:pPr>
            <a:r>
              <a:rPr lang="en-US" dirty="0">
                <a:ea typeface="ＭＳ Ｐゴシック"/>
                <a:cs typeface="Arial" charset="0"/>
              </a:rPr>
              <a:t>The phosphorus in sewage waste associated with shoreline development can pose a serious threat to water quality</a:t>
            </a:r>
          </a:p>
          <a:p>
            <a:pPr defTabSz="457200" eaLnBrk="1" hangingPunct="1">
              <a:spcBef>
                <a:spcPct val="0"/>
              </a:spcBef>
              <a:buFontTx/>
              <a:buChar char="-"/>
            </a:pPr>
            <a:r>
              <a:rPr lang="en-US" sz="1100" dirty="0">
                <a:ea typeface="ＭＳ Ｐゴシック"/>
                <a:cs typeface="Arial" charset="0"/>
              </a:rPr>
              <a:t>The concentrations of phosphorus in waste waters are ~200-300 times higher than the [P] needed to stimulate algal growth in lakes</a:t>
            </a:r>
          </a:p>
          <a:p>
            <a:pPr defTabSz="457200" eaLnBrk="1" hangingPunct="1">
              <a:spcBef>
                <a:spcPct val="0"/>
              </a:spcBef>
              <a:buFontTx/>
              <a:buChar char="-"/>
            </a:pPr>
            <a:r>
              <a:rPr lang="en-US" dirty="0">
                <a:ea typeface="ＭＳ Ｐゴシック"/>
                <a:cs typeface="ＭＳ Ｐゴシック"/>
              </a:rPr>
              <a:t>The worst-case scenario for impacts of shoreline development on water quality are images like these...</a:t>
            </a:r>
          </a:p>
          <a:p>
            <a:pPr defTabSz="457200" eaLnBrk="1" hangingPunct="1">
              <a:spcBef>
                <a:spcPct val="0"/>
              </a:spcBef>
              <a:buFontTx/>
              <a:buChar char="-"/>
            </a:pPr>
            <a:endParaRPr lang="en-US" dirty="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4C872B-8170-48C1-ADE6-455D56B4AAE7}" type="slidenum">
              <a:rPr lang="en-US"/>
              <a:pPr/>
              <a:t>8</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Slide Number Placeholder 3"/>
          <p:cNvSpPr>
            <a:spLocks noGrp="1"/>
          </p:cNvSpPr>
          <p:nvPr>
            <p:ph type="sldNum" sz="quarter" idx="10"/>
          </p:nvPr>
        </p:nvSpPr>
        <p:spPr/>
        <p:txBody>
          <a:bodyPr/>
          <a:lstStyle>
            <a:lvl1pPr>
              <a:defRPr/>
            </a:lvl1pPr>
          </a:lstStyle>
          <a:p>
            <a:fld id="{9A90E83E-0C9D-4C41-90DE-172E4D4760C3}"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33730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p:cNvSpPr>
            <a:spLocks noGrp="1"/>
          </p:cNvSpPr>
          <p:nvPr>
            <p:ph type="sldNum" sz="quarter" idx="10"/>
          </p:nvPr>
        </p:nvSpPr>
        <p:spPr/>
        <p:txBody>
          <a:bodyPr/>
          <a:lstStyle>
            <a:lvl1pPr>
              <a:defRPr/>
            </a:lvl1pPr>
          </a:lstStyle>
          <a:p>
            <a:fld id="{A0BC9424-BAE8-4E49-BCAE-D8C70226E4E5}"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403320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p:cNvSpPr>
            <a:spLocks noGrp="1"/>
          </p:cNvSpPr>
          <p:nvPr>
            <p:ph type="sldNum" sz="quarter" idx="10"/>
          </p:nvPr>
        </p:nvSpPr>
        <p:spPr/>
        <p:txBody>
          <a:bodyPr/>
          <a:lstStyle>
            <a:lvl1pPr>
              <a:defRPr/>
            </a:lvl1pPr>
          </a:lstStyle>
          <a:p>
            <a:fld id="{FD777962-D99A-4750-86E1-E484F0A6FA2D}"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62237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p:cNvSpPr>
            <a:spLocks noGrp="1"/>
          </p:cNvSpPr>
          <p:nvPr>
            <p:ph type="sldNum" sz="quarter" idx="10"/>
          </p:nvPr>
        </p:nvSpPr>
        <p:spPr/>
        <p:txBody>
          <a:bodyPr/>
          <a:lstStyle>
            <a:lvl1pPr>
              <a:defRPr/>
            </a:lvl1pPr>
          </a:lstStyle>
          <a:p>
            <a:fld id="{8A385673-AEE1-4FDC-B5B5-7DC06D2BF92B}"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59911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EA4A914B-50F8-471B-A319-514628B1CAFC}"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531027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4"/>
          <p:cNvSpPr>
            <a:spLocks noGrp="1"/>
          </p:cNvSpPr>
          <p:nvPr>
            <p:ph type="sldNum" sz="quarter" idx="10"/>
          </p:nvPr>
        </p:nvSpPr>
        <p:spPr/>
        <p:txBody>
          <a:bodyPr/>
          <a:lstStyle>
            <a:lvl1pPr>
              <a:defRPr/>
            </a:lvl1pPr>
          </a:lstStyle>
          <a:p>
            <a:fld id="{73121C0F-BB32-41EC-986E-7BFAA15EFCE2}"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49626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p:cNvSpPr>
            <a:spLocks noGrp="1"/>
          </p:cNvSpPr>
          <p:nvPr>
            <p:ph type="sldNum" sz="quarter" idx="10"/>
          </p:nvPr>
        </p:nvSpPr>
        <p:spPr/>
        <p:txBody>
          <a:bodyPr/>
          <a:lstStyle>
            <a:lvl1pPr>
              <a:defRPr/>
            </a:lvl1pPr>
          </a:lstStyle>
          <a:p>
            <a:fld id="{7211D171-12B9-4ED4-BE47-C95A5744DC9A}" type="slidenum">
              <a:rPr lang="en-US">
                <a:solidFill>
                  <a:srgbClr val="000000"/>
                </a:solidFill>
              </a:rPr>
              <a:pPr/>
              <a:t>‹#›</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3081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fld id="{7AF6E275-1373-4621-9050-CE99A42B5BFD}" type="slidenum">
              <a:rPr lang="en-US">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60587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F2C71C9-2F02-492B-A462-2262DDA8D876}"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94200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2D61B99A-841B-4834-9A89-5B5E4DA90D44}"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080923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18B82097-A3E1-4B1D-94EB-C67CBB37B6FD}"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842665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2" descr="PP-small-370-noto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5" name="Rectangle 3"/>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4036"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037" name="Rectangle 5"/>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entury" pitchFamily="18" charset="0"/>
              </a:defRPr>
            </a:lvl1pPr>
          </a:lstStyle>
          <a:p>
            <a:pPr fontAlgn="base">
              <a:spcBef>
                <a:spcPct val="0"/>
              </a:spcBef>
              <a:spcAft>
                <a:spcPct val="0"/>
              </a:spcAft>
            </a:pPr>
            <a:fld id="{D97409FD-3A84-4BC0-B43F-9A2AD1148739}" type="slidenum">
              <a:rPr lang="en-US">
                <a:solidFill>
                  <a:srgbClr val="000000"/>
                </a:solidFill>
              </a:rPr>
              <a:pPr fontAlgn="base">
                <a:spcBef>
                  <a:spcPct val="0"/>
                </a:spcBef>
                <a:spcAft>
                  <a:spcPct val="0"/>
                </a:spcAft>
              </a:pPr>
              <a:t>‹#›</a:t>
            </a:fld>
            <a:endParaRPr lang="en-US">
              <a:solidFill>
                <a:srgbClr val="000000"/>
              </a:solidFill>
            </a:endParaRPr>
          </a:p>
        </p:txBody>
      </p:sp>
      <p:sp>
        <p:nvSpPr>
          <p:cNvPr id="44039" name="Rectangle 7"/>
          <p:cNvSpPr>
            <a:spLocks noGrp="1" noChangeArrowheads="1"/>
          </p:cNvSpPr>
          <p:nvPr>
            <p:ph type="ftr" sz="quarter" idx="3"/>
          </p:nvPr>
        </p:nvSpPr>
        <p:spPr bwMode="auto">
          <a:xfrm>
            <a:off x="323850" y="6381750"/>
            <a:ext cx="34575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algn="ctr" fontAlgn="base">
              <a:spcBef>
                <a:spcPct val="0"/>
              </a:spcBef>
              <a:spcAft>
                <a:spcPct val="0"/>
              </a:spcAft>
            </a:pPr>
            <a:endParaRPr lang="en-US">
              <a:solidFill>
                <a:srgbClr val="000000"/>
              </a:solidFill>
              <a:latin typeface="Arial" charset="0"/>
            </a:endParaRPr>
          </a:p>
        </p:txBody>
      </p:sp>
    </p:spTree>
    <p:extLst>
      <p:ext uri="{BB962C8B-B14F-4D97-AF65-F5344CB8AC3E}">
        <p14:creationId xmlns:p14="http://schemas.microsoft.com/office/powerpoint/2010/main" val="1095782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A385673-AEE1-4FDC-B5B5-7DC06D2BF92B}" type="slidenum">
              <a:rPr lang="en-US" smtClean="0">
                <a:solidFill>
                  <a:srgbClr val="000000"/>
                </a:solidFill>
              </a:rPr>
              <a:pPr/>
              <a:t>1</a:t>
            </a:fld>
            <a:endParaRPr lang="en-US">
              <a:solidFill>
                <a:srgbClr val="000000"/>
              </a:solidFill>
            </a:endParaRPr>
          </a:p>
        </p:txBody>
      </p:sp>
      <p:sp>
        <p:nvSpPr>
          <p:cNvPr id="2" name="Title 1"/>
          <p:cNvSpPr>
            <a:spLocks noGrp="1"/>
          </p:cNvSpPr>
          <p:nvPr>
            <p:ph type="title" idx="4294967295"/>
          </p:nvPr>
        </p:nvSpPr>
        <p:spPr>
          <a:xfrm>
            <a:off x="0" y="304800"/>
            <a:ext cx="8229600" cy="1143000"/>
          </a:xfrm>
        </p:spPr>
        <p:txBody>
          <a:bodyPr/>
          <a:lstStyle/>
          <a:p>
            <a:endParaRPr lang="en-CA" dirty="0"/>
          </a:p>
        </p:txBody>
      </p:sp>
      <p:sp>
        <p:nvSpPr>
          <p:cNvPr id="3" name="Content Placeholder 2"/>
          <p:cNvSpPr>
            <a:spLocks noGrp="1"/>
          </p:cNvSpPr>
          <p:nvPr>
            <p:ph idx="4294967295"/>
          </p:nvPr>
        </p:nvSpPr>
        <p:spPr>
          <a:xfrm>
            <a:off x="467544" y="1445433"/>
            <a:ext cx="8229600" cy="4525963"/>
          </a:xfrm>
        </p:spPr>
        <p:txBody>
          <a:bodyPr/>
          <a:lstStyle/>
          <a:p>
            <a:endParaRPr lang="en-CA" dirty="0"/>
          </a:p>
          <a:p>
            <a:pPr marL="0" indent="0" algn="ctr">
              <a:buNone/>
            </a:pPr>
            <a:r>
              <a:rPr lang="en-CA" sz="4400" dirty="0"/>
              <a:t>Lake Clear</a:t>
            </a:r>
          </a:p>
          <a:p>
            <a:endParaRPr lang="en-CA" dirty="0"/>
          </a:p>
          <a:p>
            <a:pPr marL="0" indent="0">
              <a:buNone/>
            </a:pPr>
            <a:endParaRPr lang="en-CA" dirty="0"/>
          </a:p>
          <a:p>
            <a:pPr marL="0" indent="0">
              <a:buNone/>
            </a:pPr>
            <a:r>
              <a:rPr lang="en-CA" sz="2000" dirty="0"/>
              <a:t>Victor Castro </a:t>
            </a:r>
          </a:p>
          <a:p>
            <a:pPr marL="0" indent="0">
              <a:buNone/>
            </a:pPr>
            <a:r>
              <a:rPr lang="en-CA" sz="2000" dirty="0"/>
              <a:t>Eastern Region</a:t>
            </a:r>
          </a:p>
          <a:p>
            <a:pPr marL="0" indent="0">
              <a:buNone/>
            </a:pPr>
            <a:r>
              <a:rPr lang="en-CA" sz="2000" dirty="0"/>
              <a:t>Ontario Ministry of the Environment</a:t>
            </a:r>
          </a:p>
          <a:p>
            <a:pPr marL="0" indent="0">
              <a:buNone/>
            </a:pPr>
            <a:r>
              <a:rPr lang="en-CA" sz="2000" dirty="0"/>
              <a:t>and Climate Change</a:t>
            </a:r>
          </a:p>
          <a:p>
            <a:pPr marL="0" indent="0">
              <a:buNone/>
            </a:pPr>
            <a:r>
              <a:rPr lang="en-CA" sz="2000" dirty="0"/>
              <a:t>June 5, 2018</a:t>
            </a:r>
          </a:p>
        </p:txBody>
      </p:sp>
    </p:spTree>
    <p:extLst>
      <p:ext uri="{BB962C8B-B14F-4D97-AF65-F5344CB8AC3E}">
        <p14:creationId xmlns:p14="http://schemas.microsoft.com/office/powerpoint/2010/main" val="414663249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Lake Clear Watershed</a:t>
            </a:r>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073" y="1815020"/>
            <a:ext cx="8087854" cy="4096322"/>
          </a:xfrm>
        </p:spPr>
      </p:pic>
      <p:sp>
        <p:nvSpPr>
          <p:cNvPr id="4" name="Slide Number Placeholder 3"/>
          <p:cNvSpPr>
            <a:spLocks noGrp="1"/>
          </p:cNvSpPr>
          <p:nvPr>
            <p:ph type="sldNum" sz="quarter" idx="10"/>
          </p:nvPr>
        </p:nvSpPr>
        <p:spPr/>
        <p:txBody>
          <a:bodyPr/>
          <a:lstStyle/>
          <a:p>
            <a:fld id="{8A385673-AEE1-4FDC-B5B5-7DC06D2BF92B}"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99983030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Lake Clear</a:t>
            </a:r>
          </a:p>
        </p:txBody>
      </p:sp>
      <p:sp>
        <p:nvSpPr>
          <p:cNvPr id="3" name="Content Placeholder 2"/>
          <p:cNvSpPr>
            <a:spLocks noGrp="1"/>
          </p:cNvSpPr>
          <p:nvPr>
            <p:ph idx="1"/>
          </p:nvPr>
        </p:nvSpPr>
        <p:spPr/>
        <p:txBody>
          <a:bodyPr/>
          <a:lstStyle/>
          <a:p>
            <a:pPr lvl="0"/>
            <a:r>
              <a:rPr lang="en-CA" sz="2800" dirty="0">
                <a:solidFill>
                  <a:srgbClr val="000000"/>
                </a:solidFill>
              </a:rPr>
              <a:t>Managed by MNRF as a naturally reproducing lake trout lake</a:t>
            </a:r>
          </a:p>
          <a:p>
            <a:pPr lvl="0"/>
            <a:r>
              <a:rPr lang="en-CA" sz="2800" dirty="0">
                <a:solidFill>
                  <a:srgbClr val="000000"/>
                </a:solidFill>
              </a:rPr>
              <a:t>Also contains healthy population of walleye</a:t>
            </a:r>
          </a:p>
          <a:p>
            <a:pPr lvl="0"/>
            <a:r>
              <a:rPr lang="en-CA" sz="2800" dirty="0">
                <a:solidFill>
                  <a:srgbClr val="000000"/>
                </a:solidFill>
              </a:rPr>
              <a:t>Lake Trout lakes represent only 1% of all lakes in Ontario, but these represent 25% of the world’s lake trout resource.</a:t>
            </a:r>
          </a:p>
          <a:p>
            <a:pPr lvl="0"/>
            <a:r>
              <a:rPr lang="en-CA" sz="2800" dirty="0">
                <a:solidFill>
                  <a:srgbClr val="000000"/>
                </a:solidFill>
              </a:rPr>
              <a:t>Lake trout are vulnerable to the impacts of human activities and require special protection</a:t>
            </a:r>
          </a:p>
          <a:p>
            <a:pPr lvl="0"/>
            <a:r>
              <a:rPr lang="en-CA" sz="2800" dirty="0">
                <a:solidFill>
                  <a:srgbClr val="000000"/>
                </a:solidFill>
              </a:rPr>
              <a:t>Climate change poses a significant new threat to lake trout lakes</a:t>
            </a:r>
          </a:p>
          <a:p>
            <a:endParaRPr lang="en-CA" dirty="0"/>
          </a:p>
        </p:txBody>
      </p:sp>
      <p:sp>
        <p:nvSpPr>
          <p:cNvPr id="4" name="Slide Number Placeholder 3"/>
          <p:cNvSpPr>
            <a:spLocks noGrp="1"/>
          </p:cNvSpPr>
          <p:nvPr>
            <p:ph type="sldNum" sz="quarter" idx="10"/>
          </p:nvPr>
        </p:nvSpPr>
        <p:spPr/>
        <p:txBody>
          <a:bodyPr/>
          <a:lstStyle/>
          <a:p>
            <a:fld id="{8A385673-AEE1-4FDC-B5B5-7DC06D2BF92B}"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84563425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a:r>
              <a:rPr lang="en-CA"/>
              <a:t>SOURCES OF PHOSPHORUS</a:t>
            </a:r>
            <a:endParaRPr lang="en-US"/>
          </a:p>
        </p:txBody>
      </p:sp>
      <p:sp>
        <p:nvSpPr>
          <p:cNvPr id="22531" name="Rectangle 3"/>
          <p:cNvSpPr>
            <a:spLocks noGrp="1" noChangeArrowheads="1"/>
          </p:cNvSpPr>
          <p:nvPr>
            <p:ph type="body" idx="1"/>
          </p:nvPr>
        </p:nvSpPr>
        <p:spPr/>
        <p:txBody>
          <a:bodyPr/>
          <a:lstStyle/>
          <a:p>
            <a:r>
              <a:rPr lang="en-CA" sz="2800" dirty="0"/>
              <a:t>Found naturally in all aquatic ecosystems</a:t>
            </a:r>
          </a:p>
          <a:p>
            <a:r>
              <a:rPr lang="en-CA" sz="2800" dirty="0"/>
              <a:t>Surface runoff</a:t>
            </a:r>
          </a:p>
          <a:p>
            <a:r>
              <a:rPr lang="en-CA" sz="2800" dirty="0"/>
              <a:t>Atmospheric deposition</a:t>
            </a:r>
          </a:p>
          <a:p>
            <a:r>
              <a:rPr lang="en-CA" sz="2800" dirty="0"/>
              <a:t>Sediments of lakes</a:t>
            </a:r>
          </a:p>
          <a:p>
            <a:r>
              <a:rPr lang="en-CA" sz="2800" dirty="0"/>
              <a:t>Upstream lakes</a:t>
            </a:r>
          </a:p>
          <a:p>
            <a:r>
              <a:rPr lang="en-CA" sz="2800" dirty="0"/>
              <a:t>Agricultural land uses</a:t>
            </a:r>
          </a:p>
          <a:p>
            <a:r>
              <a:rPr lang="en-CA" sz="2800" dirty="0"/>
              <a:t>Urban inputs</a:t>
            </a:r>
          </a:p>
          <a:p>
            <a:r>
              <a:rPr lang="en-CA" sz="2800" dirty="0"/>
              <a:t>Shoreline development</a:t>
            </a:r>
            <a:endParaRPr lang="en-US" sz="2800" dirty="0"/>
          </a:p>
        </p:txBody>
      </p:sp>
      <p:sp>
        <p:nvSpPr>
          <p:cNvPr id="2" name="Slide Number Placeholder 1"/>
          <p:cNvSpPr>
            <a:spLocks noGrp="1"/>
          </p:cNvSpPr>
          <p:nvPr>
            <p:ph type="sldNum" sz="quarter" idx="10"/>
          </p:nvPr>
        </p:nvSpPr>
        <p:spPr/>
        <p:txBody>
          <a:bodyPr/>
          <a:lstStyle/>
          <a:p>
            <a:fld id="{8A385673-AEE1-4FDC-B5B5-7DC06D2BF92B}"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117856733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260350"/>
            <a:ext cx="8229600" cy="1384300"/>
          </a:xfrm>
        </p:spPr>
        <p:txBody>
          <a:bodyPr/>
          <a:lstStyle/>
          <a:p>
            <a:r>
              <a:rPr lang="en-CA" sz="4000"/>
              <a:t>DEGRADATION OF LAKE QUALITY</a:t>
            </a:r>
            <a:endParaRPr lang="en-US" sz="4000"/>
          </a:p>
        </p:txBody>
      </p:sp>
      <p:sp>
        <p:nvSpPr>
          <p:cNvPr id="19459" name="Rectangle 3"/>
          <p:cNvSpPr>
            <a:spLocks noGrp="1" noChangeArrowheads="1"/>
          </p:cNvSpPr>
          <p:nvPr>
            <p:ph type="body" idx="1"/>
          </p:nvPr>
        </p:nvSpPr>
        <p:spPr/>
        <p:txBody>
          <a:bodyPr/>
          <a:lstStyle/>
          <a:p>
            <a:r>
              <a:rPr lang="en-CA" sz="2800" dirty="0"/>
              <a:t>Land use activities and disturbance on watershed results in increased levels of phosphorus. </a:t>
            </a:r>
          </a:p>
          <a:p>
            <a:r>
              <a:rPr lang="en-CA" sz="2800" dirty="0"/>
              <a:t>Phosphorus promotes algae and aquatic plant growth.</a:t>
            </a:r>
          </a:p>
          <a:p>
            <a:r>
              <a:rPr lang="en-CA" sz="2800" dirty="0"/>
              <a:t>In extreme cases results in algae blooms. </a:t>
            </a:r>
          </a:p>
          <a:p>
            <a:r>
              <a:rPr lang="en-CA" sz="2800" dirty="0"/>
              <a:t>Decomposition of organic material consumes oxygen in the bottom waters.</a:t>
            </a:r>
          </a:p>
          <a:p>
            <a:r>
              <a:rPr lang="en-CA" sz="2800" dirty="0"/>
              <a:t>Reduces amount of dissolved oxygen for species such as Lake Trout.</a:t>
            </a:r>
            <a:endParaRPr lang="en-US" sz="2800" dirty="0"/>
          </a:p>
        </p:txBody>
      </p:sp>
      <p:sp>
        <p:nvSpPr>
          <p:cNvPr id="2" name="Slide Number Placeholder 1"/>
          <p:cNvSpPr>
            <a:spLocks noGrp="1"/>
          </p:cNvSpPr>
          <p:nvPr>
            <p:ph type="sldNum" sz="quarter" idx="10"/>
          </p:nvPr>
        </p:nvSpPr>
        <p:spPr/>
        <p:txBody>
          <a:bodyPr/>
          <a:lstStyle/>
          <a:p>
            <a:fld id="{8A385673-AEE1-4FDC-B5B5-7DC06D2BF92B}" type="slidenum">
              <a:rPr lang="en-US" smtClean="0">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val="190625487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A385673-AEE1-4FDC-B5B5-7DC06D2BF92B}" type="slidenum">
              <a:rPr lang="en-US" smtClean="0">
                <a:solidFill>
                  <a:srgbClr val="000000"/>
                </a:solidFill>
              </a:rPr>
              <a:pPr/>
              <a:t>14</a:t>
            </a:fld>
            <a:endParaRPr lang="en-US">
              <a:solidFill>
                <a:srgbClr val="000000"/>
              </a:solidFill>
            </a:endParaRPr>
          </a:p>
        </p:txBody>
      </p:sp>
      <p:pic>
        <p:nvPicPr>
          <p:cNvPr id="2050" name="Chart 1"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28800"/>
            <a:ext cx="6192688"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47234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en-CA"/>
          </a:p>
        </p:txBody>
      </p:sp>
      <p:sp>
        <p:nvSpPr>
          <p:cNvPr id="50179" name="Rectangle 3"/>
          <p:cNvSpPr>
            <a:spLocks noGrp="1" noChangeArrowheads="1"/>
          </p:cNvSpPr>
          <p:nvPr>
            <p:ph type="body" idx="1"/>
          </p:nvPr>
        </p:nvSpPr>
        <p:spPr/>
        <p:txBody>
          <a:bodyPr/>
          <a:lstStyle/>
          <a:p>
            <a:endParaRPr lang="en-CA"/>
          </a:p>
        </p:txBody>
      </p:sp>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43000"/>
            <a:ext cx="7272808" cy="473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fld id="{8A385673-AEE1-4FDC-B5B5-7DC06D2BF92B}"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71917047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5A7825-349E-43D6-9815-5AEC582D8D99}" type="slidenum">
              <a:rPr lang="en-US">
                <a:solidFill>
                  <a:srgbClr val="000000"/>
                </a:solidFill>
              </a:rPr>
              <a:pPr/>
              <a:t>16</a:t>
            </a:fld>
            <a:endParaRPr lang="en-US">
              <a:solidFill>
                <a:srgbClr val="000000"/>
              </a:solidFill>
            </a:endParaRPr>
          </a:p>
        </p:txBody>
      </p:sp>
      <p:sp>
        <p:nvSpPr>
          <p:cNvPr id="241666" name="Rectangle 2"/>
          <p:cNvSpPr>
            <a:spLocks noGrp="1" noChangeArrowheads="1"/>
          </p:cNvSpPr>
          <p:nvPr>
            <p:ph type="title"/>
          </p:nvPr>
        </p:nvSpPr>
        <p:spPr/>
        <p:txBody>
          <a:bodyPr/>
          <a:lstStyle/>
          <a:p>
            <a:r>
              <a:rPr lang="en-CA" dirty="0"/>
              <a:t>Dissolved Oxygen</a:t>
            </a:r>
            <a:endParaRPr lang="en-US" dirty="0"/>
          </a:p>
        </p:txBody>
      </p:sp>
      <p:sp>
        <p:nvSpPr>
          <p:cNvPr id="241667" name="Rectangle 3"/>
          <p:cNvSpPr>
            <a:spLocks noGrp="1" noChangeArrowheads="1"/>
          </p:cNvSpPr>
          <p:nvPr>
            <p:ph type="body" idx="1"/>
          </p:nvPr>
        </p:nvSpPr>
        <p:spPr>
          <a:xfrm>
            <a:off x="467544" y="1412776"/>
            <a:ext cx="8229600" cy="4525963"/>
          </a:xfrm>
        </p:spPr>
        <p:txBody>
          <a:bodyPr/>
          <a:lstStyle/>
          <a:p>
            <a:r>
              <a:rPr lang="en-CA" sz="2800" dirty="0">
                <a:solidFill>
                  <a:schemeClr val="tx2"/>
                </a:solidFill>
              </a:rPr>
              <a:t>Dissolved oxygen concentrations measured through water column</a:t>
            </a:r>
          </a:p>
          <a:p>
            <a:r>
              <a:rPr lang="en-CA" sz="2800" dirty="0">
                <a:solidFill>
                  <a:schemeClr val="tx2"/>
                </a:solidFill>
              </a:rPr>
              <a:t>Profiles going back 30 plus years</a:t>
            </a:r>
          </a:p>
          <a:p>
            <a:r>
              <a:rPr lang="en-CA" sz="2800" dirty="0">
                <a:solidFill>
                  <a:schemeClr val="tx2"/>
                </a:solidFill>
              </a:rPr>
              <a:t>Deep water oxygen consistently low</a:t>
            </a:r>
          </a:p>
          <a:p>
            <a:r>
              <a:rPr lang="en-CA" sz="2800" dirty="0">
                <a:solidFill>
                  <a:schemeClr val="tx2"/>
                </a:solidFill>
              </a:rPr>
              <a:t>Release sediment bound phosphorus</a:t>
            </a:r>
          </a:p>
          <a:p>
            <a:r>
              <a:rPr lang="en-CA" sz="2800" dirty="0">
                <a:solidFill>
                  <a:schemeClr val="tx2"/>
                </a:solidFill>
              </a:rPr>
              <a:t>Lake Trout Lakes – Provincial Water Quality Objective is 7 mg/L dissolved oxygen</a:t>
            </a:r>
          </a:p>
          <a:p>
            <a:r>
              <a:rPr lang="en-CA" sz="2800" dirty="0">
                <a:solidFill>
                  <a:schemeClr val="tx2"/>
                </a:solidFill>
              </a:rPr>
              <a:t>If &lt; 7 mg/L lake is considered highly sensitive or at-capacity</a:t>
            </a:r>
          </a:p>
          <a:p>
            <a:endParaRPr lang="en-CA" sz="2800" dirty="0">
              <a:solidFill>
                <a:srgbClr val="3333CC"/>
              </a:solidFill>
            </a:endParaRPr>
          </a:p>
          <a:p>
            <a:pPr>
              <a:buFontTx/>
              <a:buNone/>
            </a:pPr>
            <a:endParaRPr lang="en-CA" sz="2800" dirty="0">
              <a:solidFill>
                <a:srgbClr val="3333CC"/>
              </a:solidFill>
            </a:endParaRPr>
          </a:p>
          <a:p>
            <a:endParaRPr lang="en-CA" dirty="0">
              <a:solidFill>
                <a:schemeClr val="bg1"/>
              </a:solidFill>
            </a:endParaRPr>
          </a:p>
          <a:p>
            <a:endParaRPr lang="en-CA" dirty="0">
              <a:solidFill>
                <a:schemeClr val="bg1"/>
              </a:solidFill>
            </a:endParaRPr>
          </a:p>
        </p:txBody>
      </p:sp>
    </p:spTree>
    <p:extLst>
      <p:ext uri="{BB962C8B-B14F-4D97-AF65-F5344CB8AC3E}">
        <p14:creationId xmlns:p14="http://schemas.microsoft.com/office/powerpoint/2010/main" val="28964318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A385673-AEE1-4FDC-B5B5-7DC06D2BF92B}" type="slidenum">
              <a:rPr lang="en-US" smtClean="0">
                <a:solidFill>
                  <a:srgbClr val="000000"/>
                </a:solidFill>
              </a:rPr>
              <a:pPr/>
              <a:t>17</a:t>
            </a:fld>
            <a:endParaRPr lang="en-US">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916832"/>
            <a:ext cx="5472608"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28005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sz="2800" dirty="0"/>
              <a:t>Phosphorus concentrations in Lake Clear are moderate and stable.</a:t>
            </a:r>
          </a:p>
          <a:p>
            <a:r>
              <a:rPr lang="en-CA" sz="2800" dirty="0"/>
              <a:t>Dissolved oxygen concentrations are low (fail to meet Provincial Water Quality Objective).</a:t>
            </a:r>
          </a:p>
          <a:p>
            <a:pPr lvl="0"/>
            <a:r>
              <a:rPr lang="en-CA" sz="2800" dirty="0">
                <a:solidFill>
                  <a:srgbClr val="000000"/>
                </a:solidFill>
              </a:rPr>
              <a:t>Highly sensitive designation – goal is to reduce phosphorus loadings to lake and improve oxygen concentrations to protect lake trout habitat.</a:t>
            </a:r>
          </a:p>
          <a:p>
            <a:pPr lvl="0"/>
            <a:r>
              <a:rPr lang="en-CA" sz="2800" dirty="0">
                <a:solidFill>
                  <a:srgbClr val="000000"/>
                </a:solidFill>
              </a:rPr>
              <a:t>Generally, this means a prohibition on new lots within 300 metres of lake. </a:t>
            </a:r>
          </a:p>
          <a:p>
            <a:pPr lvl="0"/>
            <a:endParaRPr lang="en-CA" sz="2800" dirty="0">
              <a:solidFill>
                <a:srgbClr val="000000"/>
              </a:solidFill>
            </a:endParaRPr>
          </a:p>
          <a:p>
            <a:endParaRPr lang="en-CA" sz="2800" dirty="0"/>
          </a:p>
          <a:p>
            <a:endParaRPr lang="en-CA" sz="2800" dirty="0"/>
          </a:p>
          <a:p>
            <a:endParaRPr lang="en-CA" dirty="0"/>
          </a:p>
        </p:txBody>
      </p:sp>
      <p:sp>
        <p:nvSpPr>
          <p:cNvPr id="4" name="Slide Number Placeholder 3"/>
          <p:cNvSpPr>
            <a:spLocks noGrp="1"/>
          </p:cNvSpPr>
          <p:nvPr>
            <p:ph type="sldNum" sz="quarter" idx="10"/>
          </p:nvPr>
        </p:nvSpPr>
        <p:spPr/>
        <p:txBody>
          <a:bodyPr/>
          <a:lstStyle/>
          <a:p>
            <a:fld id="{8A385673-AEE1-4FDC-B5B5-7DC06D2BF92B}"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280088069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sz="2800" dirty="0"/>
              <a:t>Any development or redevelopment should be done in a manner that improves existing conditions</a:t>
            </a:r>
          </a:p>
          <a:p>
            <a:pPr lvl="0"/>
            <a:r>
              <a:rPr lang="en-CA" sz="2800" dirty="0">
                <a:solidFill>
                  <a:srgbClr val="000000"/>
                </a:solidFill>
              </a:rPr>
              <a:t>Climate change poses additional stressor that needs to be factored into management decisions.</a:t>
            </a:r>
          </a:p>
          <a:p>
            <a:endParaRPr lang="en-CA" dirty="0"/>
          </a:p>
        </p:txBody>
      </p:sp>
      <p:sp>
        <p:nvSpPr>
          <p:cNvPr id="4" name="Slide Number Placeholder 3"/>
          <p:cNvSpPr>
            <a:spLocks noGrp="1"/>
          </p:cNvSpPr>
          <p:nvPr>
            <p:ph type="sldNum" sz="quarter" idx="10"/>
          </p:nvPr>
        </p:nvSpPr>
        <p:spPr/>
        <p:txBody>
          <a:bodyPr/>
          <a:lstStyle/>
          <a:p>
            <a:fld id="{8A385673-AEE1-4FDC-B5B5-7DC06D2BF92B}" type="slidenum">
              <a:rPr lang="en-US" smtClean="0">
                <a:solidFill>
                  <a:srgbClr val="000000"/>
                </a:solidFill>
              </a:rPr>
              <a:pPr/>
              <a:t>19</a:t>
            </a:fld>
            <a:endParaRPr lang="en-US">
              <a:solidFill>
                <a:srgbClr val="000000"/>
              </a:solidFill>
            </a:endParaRPr>
          </a:p>
        </p:txBody>
      </p:sp>
    </p:spTree>
    <p:extLst>
      <p:ext uri="{BB962C8B-B14F-4D97-AF65-F5344CB8AC3E}">
        <p14:creationId xmlns:p14="http://schemas.microsoft.com/office/powerpoint/2010/main" val="7025738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a:xfrm>
            <a:off x="609600" y="457200"/>
            <a:ext cx="7772400" cy="1143000"/>
          </a:xfrm>
        </p:spPr>
        <p:txBody>
          <a:bodyPr/>
          <a:lstStyle/>
          <a:p>
            <a:r>
              <a:rPr lang="en-CA" sz="3200" dirty="0"/>
              <a:t>Summary of Presentation</a:t>
            </a:r>
            <a:endParaRPr lang="en-US" sz="3200" dirty="0"/>
          </a:p>
        </p:txBody>
      </p:sp>
      <p:sp>
        <p:nvSpPr>
          <p:cNvPr id="60421" name="Rectangle 5"/>
          <p:cNvSpPr>
            <a:spLocks noGrp="1" noChangeArrowheads="1"/>
          </p:cNvSpPr>
          <p:nvPr>
            <p:ph type="body" idx="1"/>
          </p:nvPr>
        </p:nvSpPr>
        <p:spPr/>
        <p:txBody>
          <a:bodyPr/>
          <a:lstStyle/>
          <a:p>
            <a:r>
              <a:rPr lang="en-CA" sz="2800" dirty="0">
                <a:solidFill>
                  <a:schemeClr val="tx2"/>
                </a:solidFill>
              </a:rPr>
              <a:t>Overview of Ontario lakes and water quality conditions</a:t>
            </a:r>
          </a:p>
          <a:p>
            <a:r>
              <a:rPr lang="en-CA" sz="2800" dirty="0">
                <a:solidFill>
                  <a:schemeClr val="tx2"/>
                </a:solidFill>
              </a:rPr>
              <a:t>Role of phosphorus and dissolved oxygen</a:t>
            </a:r>
          </a:p>
          <a:p>
            <a:r>
              <a:rPr lang="en-CA" sz="2800" dirty="0">
                <a:solidFill>
                  <a:schemeClr val="tx2"/>
                </a:solidFill>
              </a:rPr>
              <a:t>Lake Clear conditions  </a:t>
            </a:r>
          </a:p>
          <a:p>
            <a:r>
              <a:rPr lang="en-CA" sz="2800" dirty="0">
                <a:solidFill>
                  <a:schemeClr val="tx2"/>
                </a:solidFill>
              </a:rPr>
              <a:t>Sources of phosphorus to Lake Clear</a:t>
            </a:r>
          </a:p>
          <a:p>
            <a:r>
              <a:rPr lang="en-CA" sz="2800" dirty="0">
                <a:solidFill>
                  <a:schemeClr val="tx2"/>
                </a:solidFill>
              </a:rPr>
              <a:t>Highly Sensitive designation in Official Plan</a:t>
            </a:r>
          </a:p>
        </p:txBody>
      </p:sp>
      <p:sp>
        <p:nvSpPr>
          <p:cNvPr id="2" name="Slide Number Placeholder 1"/>
          <p:cNvSpPr>
            <a:spLocks noGrp="1"/>
          </p:cNvSpPr>
          <p:nvPr>
            <p:ph type="sldNum" sz="quarter" idx="10"/>
          </p:nvPr>
        </p:nvSpPr>
        <p:spPr/>
        <p:txBody>
          <a:bodyPr/>
          <a:lstStyle/>
          <a:p>
            <a:fld id="{8A385673-AEE1-4FDC-B5B5-7DC06D2BF92B}" type="slidenum">
              <a:rPr 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356206175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Slide Number Placeholder 3"/>
          <p:cNvSpPr>
            <a:spLocks noGrp="1"/>
          </p:cNvSpPr>
          <p:nvPr>
            <p:ph type="sldNum" sz="quarter" idx="10"/>
          </p:nvPr>
        </p:nvSpPr>
        <p:spPr/>
        <p:txBody>
          <a:bodyPr/>
          <a:lstStyle/>
          <a:p>
            <a:fld id="{8A385673-AEE1-4FDC-B5B5-7DC06D2BF92B}" type="slidenum">
              <a:rPr lang="en-US" smtClean="0">
                <a:solidFill>
                  <a:srgbClr val="000000"/>
                </a:solidFill>
              </a:rPr>
              <a:pPr/>
              <a:t>3</a:t>
            </a:fld>
            <a:endParaRPr lang="en-US">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84784"/>
            <a:ext cx="597666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49729"/>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3"/>
          <p:cNvSpPr txBox="1">
            <a:spLocks noChangeArrowheads="1"/>
          </p:cNvSpPr>
          <p:nvPr/>
        </p:nvSpPr>
        <p:spPr bwMode="auto">
          <a:xfrm>
            <a:off x="363538" y="1641475"/>
            <a:ext cx="4962525" cy="3113088"/>
          </a:xfrm>
          <a:prstGeom prst="rect">
            <a:avLst/>
          </a:prstGeom>
          <a:noFill/>
          <a:ln w="9525">
            <a:noFill/>
            <a:miter lim="800000"/>
            <a:headEnd/>
            <a:tailEnd/>
          </a:ln>
        </p:spPr>
        <p:txBody>
          <a:bodyPr wrap="none">
            <a:spAutoFit/>
          </a:bodyPr>
          <a:lstStyle/>
          <a:p>
            <a:pPr eaLnBrk="0" hangingPunct="0">
              <a:buFontTx/>
              <a:buChar char="•"/>
            </a:pPr>
            <a:r>
              <a:rPr lang="en-US" b="1">
                <a:solidFill>
                  <a:srgbClr val="000073"/>
                </a:solidFill>
              </a:rPr>
              <a:t>  ~2 million adult anglers per year</a:t>
            </a:r>
          </a:p>
          <a:p>
            <a:pPr eaLnBrk="0" hangingPunct="0"/>
            <a:endParaRPr lang="en-US" b="1">
              <a:solidFill>
                <a:srgbClr val="000073"/>
              </a:solidFill>
            </a:endParaRPr>
          </a:p>
          <a:p>
            <a:pPr eaLnBrk="0" hangingPunct="0">
              <a:buFontTx/>
              <a:buChar char="•"/>
            </a:pPr>
            <a:r>
              <a:rPr lang="en-US" b="1">
                <a:solidFill>
                  <a:srgbClr val="000073"/>
                </a:solidFill>
              </a:rPr>
              <a:t>  $1.2 billion in fishing gear, boats, etc.</a:t>
            </a:r>
          </a:p>
          <a:p>
            <a:pPr eaLnBrk="0" hangingPunct="0">
              <a:buFontTx/>
              <a:buChar char="•"/>
            </a:pPr>
            <a:endParaRPr lang="en-US" b="1">
              <a:solidFill>
                <a:srgbClr val="000073"/>
              </a:solidFill>
            </a:endParaRPr>
          </a:p>
          <a:p>
            <a:pPr eaLnBrk="0" hangingPunct="0">
              <a:buFontTx/>
              <a:buChar char="•"/>
            </a:pPr>
            <a:r>
              <a:rPr lang="en-US" b="1">
                <a:solidFill>
                  <a:srgbClr val="000073"/>
                </a:solidFill>
              </a:rPr>
              <a:t>  $1.7 billion in activities related to fishing</a:t>
            </a:r>
          </a:p>
          <a:p>
            <a:pPr eaLnBrk="0" hangingPunct="0">
              <a:buFontTx/>
              <a:buChar char="•"/>
            </a:pPr>
            <a:endParaRPr lang="en-US" b="1">
              <a:solidFill>
                <a:srgbClr val="000073"/>
              </a:solidFill>
            </a:endParaRPr>
          </a:p>
          <a:p>
            <a:pPr eaLnBrk="0" hangingPunct="0">
              <a:buFontTx/>
              <a:buChar char="•"/>
            </a:pPr>
            <a:r>
              <a:rPr lang="en-US" b="1">
                <a:solidFill>
                  <a:srgbClr val="000073"/>
                </a:solidFill>
              </a:rPr>
              <a:t>  $1 billion annually on recreational boating</a:t>
            </a:r>
          </a:p>
          <a:p>
            <a:pPr eaLnBrk="0" hangingPunct="0">
              <a:buFontTx/>
              <a:buChar char="•"/>
            </a:pPr>
            <a:endParaRPr lang="en-US" b="1">
              <a:solidFill>
                <a:srgbClr val="000073"/>
              </a:solidFill>
            </a:endParaRPr>
          </a:p>
          <a:p>
            <a:pPr eaLnBrk="0" hangingPunct="0">
              <a:buFontTx/>
              <a:buChar char="•"/>
            </a:pPr>
            <a:r>
              <a:rPr lang="en-US" b="1">
                <a:solidFill>
                  <a:srgbClr val="000073"/>
                </a:solidFill>
              </a:rPr>
              <a:t>  commercial fisheries (~$42.5 million)</a:t>
            </a:r>
          </a:p>
          <a:p>
            <a:pPr eaLnBrk="0" hangingPunct="0">
              <a:buFontTx/>
              <a:buChar char="•"/>
            </a:pPr>
            <a:endParaRPr lang="en-US" b="1">
              <a:solidFill>
                <a:srgbClr val="000073"/>
              </a:solidFill>
            </a:endParaRPr>
          </a:p>
          <a:p>
            <a:pPr eaLnBrk="0" hangingPunct="0">
              <a:buFontTx/>
              <a:buChar char="•"/>
            </a:pPr>
            <a:r>
              <a:rPr lang="en-US" b="1">
                <a:solidFill>
                  <a:srgbClr val="000073"/>
                </a:solidFill>
              </a:rPr>
              <a:t>  water-related tourism (~$5.5 billion)</a:t>
            </a:r>
          </a:p>
        </p:txBody>
      </p:sp>
      <p:sp>
        <p:nvSpPr>
          <p:cNvPr id="26626" name="Line 8"/>
          <p:cNvSpPr>
            <a:spLocks noChangeShapeType="1"/>
          </p:cNvSpPr>
          <p:nvPr/>
        </p:nvSpPr>
        <p:spPr bwMode="auto">
          <a:xfrm>
            <a:off x="304800" y="685800"/>
            <a:ext cx="7924800" cy="0"/>
          </a:xfrm>
          <a:prstGeom prst="line">
            <a:avLst/>
          </a:prstGeom>
          <a:noFill/>
          <a:ln w="31750">
            <a:solidFill>
              <a:schemeClr val="bg1"/>
            </a:solidFill>
            <a:round/>
            <a:headEnd/>
            <a:tailEnd/>
          </a:ln>
        </p:spPr>
        <p:txBody>
          <a:bodyPr/>
          <a:lstStyle/>
          <a:p>
            <a:endParaRPr lang="en-US"/>
          </a:p>
        </p:txBody>
      </p:sp>
      <p:sp>
        <p:nvSpPr>
          <p:cNvPr id="26627" name="Text Box 80"/>
          <p:cNvSpPr txBox="1">
            <a:spLocks noChangeArrowheads="1"/>
          </p:cNvSpPr>
          <p:nvPr/>
        </p:nvSpPr>
        <p:spPr bwMode="auto">
          <a:xfrm>
            <a:off x="441325" y="265113"/>
            <a:ext cx="5148263" cy="369887"/>
          </a:xfrm>
          <a:prstGeom prst="rect">
            <a:avLst/>
          </a:prstGeom>
          <a:noFill/>
          <a:ln w="9525">
            <a:noFill/>
            <a:miter lim="800000"/>
            <a:headEnd/>
            <a:tailEnd/>
          </a:ln>
        </p:spPr>
        <p:txBody>
          <a:bodyPr wrap="none">
            <a:spAutoFit/>
          </a:bodyPr>
          <a:lstStyle/>
          <a:p>
            <a:pPr eaLnBrk="0" hangingPunct="0"/>
            <a:r>
              <a:rPr lang="en-CA" b="1">
                <a:solidFill>
                  <a:srgbClr val="007700"/>
                </a:solidFill>
              </a:rPr>
              <a:t>The economic value of clean water in Ontario</a:t>
            </a:r>
            <a:endParaRPr lang="en-US" b="1">
              <a:solidFill>
                <a:srgbClr val="007700"/>
              </a:solidFill>
            </a:endParaRPr>
          </a:p>
        </p:txBody>
      </p:sp>
      <p:sp>
        <p:nvSpPr>
          <p:cNvPr id="44" name="Line 82"/>
          <p:cNvSpPr>
            <a:spLocks noChangeShapeType="1"/>
          </p:cNvSpPr>
          <p:nvPr/>
        </p:nvSpPr>
        <p:spPr bwMode="auto">
          <a:xfrm>
            <a:off x="533400" y="685800"/>
            <a:ext cx="8001000" cy="0"/>
          </a:xfrm>
          <a:prstGeom prst="line">
            <a:avLst/>
          </a:prstGeom>
          <a:noFill/>
          <a:ln w="38100">
            <a:solidFill>
              <a:schemeClr val="tx2">
                <a:lumMod val="75000"/>
              </a:schemeClr>
            </a:solidFill>
            <a:round/>
            <a:headEnd/>
            <a:tailEnd/>
          </a:ln>
        </p:spPr>
        <p:txBody>
          <a:bodyPr/>
          <a:lstStyle/>
          <a:p>
            <a:pPr eaLnBrk="0" hangingPunct="0">
              <a:defRPr/>
            </a:pPr>
            <a:endParaRPr lang="en-US">
              <a:solidFill>
                <a:schemeClr val="tx2">
                  <a:lumMod val="75000"/>
                </a:schemeClr>
              </a:solidFill>
              <a:latin typeface="Arial" pitchFamily="-108" charset="0"/>
              <a:ea typeface="ＭＳ Ｐゴシック" pitchFamily="-108" charset="-128"/>
              <a:cs typeface="+mn-cs"/>
            </a:endParaRPr>
          </a:p>
        </p:txBody>
      </p:sp>
      <p:pic>
        <p:nvPicPr>
          <p:cNvPr id="26629" name="Picture 44" descr="canoe.jpg"/>
          <p:cNvPicPr>
            <a:picLocks noChangeAspect="1"/>
          </p:cNvPicPr>
          <p:nvPr/>
        </p:nvPicPr>
        <p:blipFill>
          <a:blip r:embed="rId3"/>
          <a:srcRect r="10748"/>
          <a:stretch>
            <a:fillRect/>
          </a:stretch>
        </p:blipFill>
        <p:spPr bwMode="auto">
          <a:xfrm>
            <a:off x="5508625" y="0"/>
            <a:ext cx="3659188" cy="2743200"/>
          </a:xfrm>
          <a:prstGeom prst="rect">
            <a:avLst/>
          </a:prstGeom>
          <a:noFill/>
          <a:ln w="9525">
            <a:noFill/>
            <a:miter lim="800000"/>
            <a:headEnd/>
            <a:tailEnd/>
          </a:ln>
        </p:spPr>
      </p:pic>
      <p:sp>
        <p:nvSpPr>
          <p:cNvPr id="47" name="TextBox 46"/>
          <p:cNvSpPr txBox="1"/>
          <p:nvPr/>
        </p:nvSpPr>
        <p:spPr>
          <a:xfrm>
            <a:off x="6019800" y="2743200"/>
            <a:ext cx="3124200" cy="246063"/>
          </a:xfrm>
          <a:prstGeom prst="rect">
            <a:avLst/>
          </a:prstGeom>
          <a:noFill/>
        </p:spPr>
        <p:txBody>
          <a:bodyPr>
            <a:spAutoFit/>
          </a:bodyPr>
          <a:lstStyle/>
          <a:p>
            <a:pPr algn="r" eaLnBrk="0" hangingPunct="0">
              <a:defRPr/>
            </a:pPr>
            <a:r>
              <a:rPr lang="en-US" sz="1000" i="1" dirty="0">
                <a:solidFill>
                  <a:schemeClr val="accent4">
                    <a:lumMod val="10000"/>
                  </a:schemeClr>
                </a:solidFill>
                <a:latin typeface="Arial" pitchFamily="-108" charset="0"/>
                <a:ea typeface="ＭＳ Ｐゴシック" pitchFamily="-108" charset="-128"/>
                <a:cs typeface="+mn-cs"/>
              </a:rPr>
              <a:t>Photo: Gregory Brand</a:t>
            </a:r>
          </a:p>
        </p:txBody>
      </p:sp>
      <p:sp>
        <p:nvSpPr>
          <p:cNvPr id="26631" name="Text Box 11"/>
          <p:cNvSpPr txBox="1">
            <a:spLocks noChangeArrowheads="1"/>
          </p:cNvSpPr>
          <p:nvPr/>
        </p:nvSpPr>
        <p:spPr bwMode="auto">
          <a:xfrm>
            <a:off x="533400" y="4953000"/>
            <a:ext cx="4297363" cy="276225"/>
          </a:xfrm>
          <a:prstGeom prst="rect">
            <a:avLst/>
          </a:prstGeom>
          <a:noFill/>
          <a:ln w="9525">
            <a:noFill/>
            <a:miter lim="800000"/>
            <a:headEnd/>
            <a:tailEnd/>
          </a:ln>
        </p:spPr>
        <p:txBody>
          <a:bodyPr wrap="none">
            <a:spAutoFit/>
          </a:bodyPr>
          <a:lstStyle/>
          <a:p>
            <a:pPr eaLnBrk="0" hangingPunct="0"/>
            <a:r>
              <a:rPr lang="en-US" sz="1200" b="1" i="1">
                <a:solidFill>
                  <a:srgbClr val="000073"/>
                </a:solidFill>
              </a:rPr>
              <a:t>(Lakeshore Capacity Assessment Handbook- May 2010)</a:t>
            </a:r>
          </a:p>
        </p:txBody>
      </p:sp>
      <p:sp>
        <p:nvSpPr>
          <p:cNvPr id="26632" name="Slide Number Placeholder 47"/>
          <p:cNvSpPr>
            <a:spLocks noGrp="1"/>
          </p:cNvSpPr>
          <p:nvPr>
            <p:ph type="sldNum" sz="quarter" idx="4294967295"/>
          </p:nvPr>
        </p:nvSpPr>
        <p:spPr>
          <a:xfrm>
            <a:off x="107950" y="6408738"/>
            <a:ext cx="898525" cy="476250"/>
          </a:xfrm>
          <a:prstGeom prst="rect">
            <a:avLst/>
          </a:prstGeom>
        </p:spPr>
        <p:txBody>
          <a:bodyPr/>
          <a:lstStyle/>
          <a:p>
            <a:pPr>
              <a:defRPr/>
            </a:pPr>
            <a:fld id="{9CEC81C8-638D-453D-AE22-B49A906A86FF}" type="slidenum">
              <a:rPr lang="en-US" smtClean="0">
                <a:latin typeface="Helvetica Light"/>
                <a:ea typeface="ＭＳ Ｐゴシック"/>
              </a:rPr>
              <a:pPr>
                <a:defRPr/>
              </a:pPr>
              <a:t>4</a:t>
            </a:fld>
            <a:endParaRPr lang="en-US">
              <a:latin typeface="Helvetica Light"/>
              <a:ea typeface="ＭＳ Ｐゴシック"/>
            </a:endParaRPr>
          </a:p>
        </p:txBody>
      </p:sp>
    </p:spTree>
    <p:extLst>
      <p:ext uri="{BB962C8B-B14F-4D97-AF65-F5344CB8AC3E}">
        <p14:creationId xmlns:p14="http://schemas.microsoft.com/office/powerpoint/2010/main" val="136818259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73063"/>
            <a:ext cx="826452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Box 2"/>
          <p:cNvSpPr txBox="1">
            <a:spLocks noChangeArrowheads="1"/>
          </p:cNvSpPr>
          <p:nvPr/>
        </p:nvSpPr>
        <p:spPr bwMode="auto">
          <a:xfrm>
            <a:off x="200025" y="5259388"/>
            <a:ext cx="87534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75000"/>
              <a:buChar char="•"/>
              <a:defRPr sz="3200">
                <a:solidFill>
                  <a:schemeClr val="tx1"/>
                </a:solidFill>
                <a:latin typeface="Helvetica Light"/>
                <a:ea typeface="ＭＳ Ｐゴシック" pitchFamily="34" charset="-128"/>
              </a:defRPr>
            </a:lvl1pPr>
            <a:lvl2pPr marL="742950" indent="-285750" eaLnBrk="0" hangingPunct="0">
              <a:spcBef>
                <a:spcPct val="20000"/>
              </a:spcBef>
              <a:buSzPct val="75000"/>
              <a:buChar char="•"/>
              <a:defRPr sz="2400">
                <a:solidFill>
                  <a:schemeClr val="tx1"/>
                </a:solidFill>
                <a:latin typeface="Helvetica Light"/>
                <a:ea typeface="ＭＳ Ｐゴシック" pitchFamily="34" charset="-128"/>
              </a:defRPr>
            </a:lvl2pPr>
            <a:lvl3pPr marL="1143000" indent="-228600" eaLnBrk="0" hangingPunct="0">
              <a:spcBef>
                <a:spcPct val="20000"/>
              </a:spcBef>
              <a:buSzPct val="75000"/>
              <a:buFont typeface="Arial" pitchFamily="34" charset="0"/>
              <a:buChar char="–"/>
              <a:defRPr sz="2000">
                <a:solidFill>
                  <a:schemeClr val="tx1"/>
                </a:solidFill>
                <a:latin typeface="Helvetica Light"/>
                <a:ea typeface="ＭＳ Ｐゴシック" pitchFamily="34" charset="-128"/>
              </a:defRPr>
            </a:lvl3pPr>
            <a:lvl4pPr marL="1600200" indent="-228600" eaLnBrk="0" hangingPunct="0">
              <a:spcBef>
                <a:spcPct val="20000"/>
              </a:spcBef>
              <a:buSzPct val="75000"/>
              <a:buChar char="o"/>
              <a:defRPr sz="1600">
                <a:solidFill>
                  <a:schemeClr val="tx1"/>
                </a:solidFill>
                <a:latin typeface="Helvetica Light"/>
                <a:ea typeface="ＭＳ Ｐゴシック" pitchFamily="34" charset="-128"/>
              </a:defRPr>
            </a:lvl4pPr>
            <a:lvl5pPr marL="2057400" indent="-228600" eaLnBrk="0" hangingPunct="0">
              <a:spcBef>
                <a:spcPct val="20000"/>
              </a:spcBef>
              <a:buChar char="»"/>
              <a:defRPr sz="1200">
                <a:solidFill>
                  <a:schemeClr val="tx1"/>
                </a:solidFill>
                <a:latin typeface="Helvetica Light"/>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Helvetica Light"/>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Helvetica Light"/>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Helvetica Light"/>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Helvetica Light"/>
                <a:ea typeface="ＭＳ Ｐゴシック" pitchFamily="34" charset="-128"/>
              </a:defRPr>
            </a:lvl9pPr>
          </a:lstStyle>
          <a:p>
            <a:pPr eaLnBrk="1" hangingPunct="1">
              <a:spcBef>
                <a:spcPct val="0"/>
              </a:spcBef>
              <a:buSzTx/>
              <a:buFontTx/>
              <a:buNone/>
            </a:pPr>
            <a:r>
              <a:rPr lang="en-CA" altLang="en-US" sz="2400" b="1">
                <a:solidFill>
                  <a:srgbClr val="002060"/>
                </a:solidFill>
                <a:latin typeface="Arial" pitchFamily="34" charset="0"/>
              </a:rPr>
              <a:t>Prices rise by ~6% for every metre increase in water clarity</a:t>
            </a:r>
          </a:p>
        </p:txBody>
      </p:sp>
      <p:pic>
        <p:nvPicPr>
          <p:cNvPr id="6148"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1475" y="1268413"/>
            <a:ext cx="15875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Down Arrow 5"/>
          <p:cNvSpPr>
            <a:spLocks noChangeArrowheads="1"/>
          </p:cNvSpPr>
          <p:nvPr/>
        </p:nvSpPr>
        <p:spPr bwMode="auto">
          <a:xfrm>
            <a:off x="4513263" y="4065588"/>
            <a:ext cx="120650" cy="977900"/>
          </a:xfrm>
          <a:prstGeom prst="downArrow">
            <a:avLst>
              <a:gd name="adj1" fmla="val 50000"/>
              <a:gd name="adj2" fmla="val 50170"/>
            </a:avLst>
          </a:prstGeom>
          <a:solidFill>
            <a:srgbClr val="000066"/>
          </a:solidFill>
          <a:ln w="9525" algn="ctr">
            <a:solidFill>
              <a:srgbClr val="002060"/>
            </a:solidFill>
            <a:round/>
            <a:headEnd/>
            <a:tailEnd/>
          </a:ln>
        </p:spPr>
        <p:txBody>
          <a:bodyPr wrap="none" anchor="ctr"/>
          <a:lstStyle>
            <a:lvl1pPr eaLnBrk="0" hangingPunct="0">
              <a:spcBef>
                <a:spcPct val="20000"/>
              </a:spcBef>
              <a:buSzPct val="75000"/>
              <a:buChar char="•"/>
              <a:defRPr sz="3200">
                <a:solidFill>
                  <a:schemeClr val="tx1"/>
                </a:solidFill>
                <a:latin typeface="Helvetica Light"/>
                <a:ea typeface="ＭＳ Ｐゴシック" pitchFamily="34" charset="-128"/>
              </a:defRPr>
            </a:lvl1pPr>
            <a:lvl2pPr marL="742950" indent="-285750" eaLnBrk="0" hangingPunct="0">
              <a:spcBef>
                <a:spcPct val="20000"/>
              </a:spcBef>
              <a:buSzPct val="75000"/>
              <a:buChar char="•"/>
              <a:defRPr sz="2400">
                <a:solidFill>
                  <a:schemeClr val="tx1"/>
                </a:solidFill>
                <a:latin typeface="Helvetica Light"/>
                <a:ea typeface="ＭＳ Ｐゴシック" pitchFamily="34" charset="-128"/>
              </a:defRPr>
            </a:lvl2pPr>
            <a:lvl3pPr marL="1143000" indent="-228600" eaLnBrk="0" hangingPunct="0">
              <a:spcBef>
                <a:spcPct val="20000"/>
              </a:spcBef>
              <a:buSzPct val="75000"/>
              <a:buFont typeface="Arial" pitchFamily="34" charset="0"/>
              <a:buChar char="–"/>
              <a:defRPr sz="2000">
                <a:solidFill>
                  <a:schemeClr val="tx1"/>
                </a:solidFill>
                <a:latin typeface="Helvetica Light"/>
                <a:ea typeface="ＭＳ Ｐゴシック" pitchFamily="34" charset="-128"/>
              </a:defRPr>
            </a:lvl3pPr>
            <a:lvl4pPr marL="1600200" indent="-228600" eaLnBrk="0" hangingPunct="0">
              <a:spcBef>
                <a:spcPct val="20000"/>
              </a:spcBef>
              <a:buSzPct val="75000"/>
              <a:buChar char="o"/>
              <a:defRPr sz="1600">
                <a:solidFill>
                  <a:schemeClr val="tx1"/>
                </a:solidFill>
                <a:latin typeface="Helvetica Light"/>
                <a:ea typeface="ＭＳ Ｐゴシック" pitchFamily="34" charset="-128"/>
              </a:defRPr>
            </a:lvl4pPr>
            <a:lvl5pPr marL="2057400" indent="-228600" eaLnBrk="0" hangingPunct="0">
              <a:spcBef>
                <a:spcPct val="20000"/>
              </a:spcBef>
              <a:buChar char="»"/>
              <a:defRPr sz="1200">
                <a:solidFill>
                  <a:schemeClr val="tx1"/>
                </a:solidFill>
                <a:latin typeface="Helvetica Light"/>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Helvetica Light"/>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Helvetica Light"/>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Helvetica Light"/>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Helvetica Light"/>
                <a:ea typeface="ＭＳ Ｐゴシック" pitchFamily="34" charset="-128"/>
              </a:defRPr>
            </a:lvl9pPr>
          </a:lstStyle>
          <a:p>
            <a:pPr eaLnBrk="1" hangingPunct="1">
              <a:spcBef>
                <a:spcPct val="0"/>
              </a:spcBef>
              <a:buSzTx/>
              <a:buFontTx/>
              <a:buNone/>
            </a:pPr>
            <a:endParaRPr lang="en-CA" altLang="en-US" sz="1800">
              <a:solidFill>
                <a:srgbClr val="002060"/>
              </a:solidFill>
              <a:latin typeface="Arial" pitchFamily="34" charset="0"/>
            </a:endParaRPr>
          </a:p>
        </p:txBody>
      </p:sp>
      <p:sp>
        <p:nvSpPr>
          <p:cNvPr id="6150" name="Slide Number Placeholder 47"/>
          <p:cNvSpPr txBox="1">
            <a:spLocks noGrp="1"/>
          </p:cNvSpPr>
          <p:nvPr/>
        </p:nvSpPr>
        <p:spPr bwMode="auto">
          <a:xfrm>
            <a:off x="107950" y="6408738"/>
            <a:ext cx="898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75000"/>
              <a:buChar char="•"/>
              <a:defRPr sz="3200">
                <a:solidFill>
                  <a:schemeClr val="tx1"/>
                </a:solidFill>
                <a:latin typeface="Helvetica Light"/>
                <a:ea typeface="ＭＳ Ｐゴシック" pitchFamily="34" charset="-128"/>
              </a:defRPr>
            </a:lvl1pPr>
            <a:lvl2pPr marL="742950" indent="-285750" eaLnBrk="0" hangingPunct="0">
              <a:spcBef>
                <a:spcPct val="20000"/>
              </a:spcBef>
              <a:buSzPct val="75000"/>
              <a:buChar char="•"/>
              <a:defRPr sz="2400">
                <a:solidFill>
                  <a:schemeClr val="tx1"/>
                </a:solidFill>
                <a:latin typeface="Helvetica Light"/>
                <a:ea typeface="ＭＳ Ｐゴシック" pitchFamily="34" charset="-128"/>
              </a:defRPr>
            </a:lvl2pPr>
            <a:lvl3pPr marL="1143000" indent="-228600" eaLnBrk="0" hangingPunct="0">
              <a:spcBef>
                <a:spcPct val="20000"/>
              </a:spcBef>
              <a:buSzPct val="75000"/>
              <a:buFont typeface="Arial" pitchFamily="34" charset="0"/>
              <a:buChar char="–"/>
              <a:defRPr sz="2000">
                <a:solidFill>
                  <a:schemeClr val="tx1"/>
                </a:solidFill>
                <a:latin typeface="Helvetica Light"/>
                <a:ea typeface="ＭＳ Ｐゴシック" pitchFamily="34" charset="-128"/>
              </a:defRPr>
            </a:lvl3pPr>
            <a:lvl4pPr marL="1600200" indent="-228600" eaLnBrk="0" hangingPunct="0">
              <a:spcBef>
                <a:spcPct val="20000"/>
              </a:spcBef>
              <a:buSzPct val="75000"/>
              <a:buChar char="o"/>
              <a:defRPr sz="1600">
                <a:solidFill>
                  <a:schemeClr val="tx1"/>
                </a:solidFill>
                <a:latin typeface="Helvetica Light"/>
                <a:ea typeface="ＭＳ Ｐゴシック" pitchFamily="34" charset="-128"/>
              </a:defRPr>
            </a:lvl4pPr>
            <a:lvl5pPr marL="2057400" indent="-228600" eaLnBrk="0" hangingPunct="0">
              <a:spcBef>
                <a:spcPct val="20000"/>
              </a:spcBef>
              <a:buChar char="»"/>
              <a:defRPr sz="1200">
                <a:solidFill>
                  <a:schemeClr val="tx1"/>
                </a:solidFill>
                <a:latin typeface="Helvetica Light"/>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Helvetica Light"/>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Helvetica Light"/>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Helvetica Light"/>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Helvetica Light"/>
                <a:ea typeface="ＭＳ Ｐゴシック" pitchFamily="34" charset="-128"/>
              </a:defRPr>
            </a:lvl9pPr>
          </a:lstStyle>
          <a:p>
            <a:pPr eaLnBrk="1" hangingPunct="1">
              <a:spcBef>
                <a:spcPct val="0"/>
              </a:spcBef>
              <a:buSzTx/>
              <a:buFontTx/>
              <a:buNone/>
            </a:pPr>
            <a:fld id="{724A01B7-2586-4670-B9DD-66D0DE49436F}" type="slidenum">
              <a:rPr lang="en-US" altLang="en-US" sz="1400"/>
              <a:pPr eaLnBrk="1" hangingPunct="1">
                <a:spcBef>
                  <a:spcPct val="0"/>
                </a:spcBef>
                <a:buSzTx/>
                <a:buFontTx/>
                <a:buNone/>
              </a:pPr>
              <a:t>5</a:t>
            </a:fld>
            <a:endParaRPr lang="en-US" altLang="en-US" sz="1400"/>
          </a:p>
        </p:txBody>
      </p:sp>
    </p:spTree>
    <p:extLst>
      <p:ext uri="{BB962C8B-B14F-4D97-AF65-F5344CB8AC3E}">
        <p14:creationId xmlns:p14="http://schemas.microsoft.com/office/powerpoint/2010/main" val="278116755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84" descr="water ripple 2.jpg"/>
          <p:cNvPicPr>
            <a:picLocks noChangeAspect="1"/>
          </p:cNvPicPr>
          <p:nvPr/>
        </p:nvPicPr>
        <p:blipFill>
          <a:blip r:embed="rId3"/>
          <a:srcRect/>
          <a:stretch>
            <a:fillRect/>
          </a:stretch>
        </p:blipFill>
        <p:spPr bwMode="auto">
          <a:xfrm>
            <a:off x="1239838" y="858384"/>
            <a:ext cx="6553200" cy="4841875"/>
          </a:xfrm>
          <a:prstGeom prst="rect">
            <a:avLst/>
          </a:prstGeom>
          <a:noFill/>
          <a:ln w="9525">
            <a:noFill/>
            <a:miter lim="800000"/>
            <a:headEnd/>
            <a:tailEnd/>
          </a:ln>
        </p:spPr>
      </p:pic>
      <p:sp>
        <p:nvSpPr>
          <p:cNvPr id="28674" name="Oval 111"/>
          <p:cNvSpPr>
            <a:spLocks noChangeArrowheads="1"/>
          </p:cNvSpPr>
          <p:nvPr/>
        </p:nvSpPr>
        <p:spPr bwMode="auto">
          <a:xfrm>
            <a:off x="4194175" y="2863850"/>
            <a:ext cx="706438" cy="585788"/>
          </a:xfrm>
          <a:prstGeom prst="ellipse">
            <a:avLst/>
          </a:prstGeom>
          <a:solidFill>
            <a:srgbClr val="3366FF"/>
          </a:solidFill>
          <a:ln w="9525">
            <a:solidFill>
              <a:srgbClr val="0000FF"/>
            </a:solidFill>
            <a:round/>
            <a:headEnd/>
            <a:tailEnd/>
          </a:ln>
        </p:spPr>
        <p:txBody>
          <a:bodyPr/>
          <a:lstStyle/>
          <a:p>
            <a:pPr eaLnBrk="0" hangingPunct="0"/>
            <a:endParaRPr lang="en-CA"/>
          </a:p>
        </p:txBody>
      </p:sp>
      <p:sp>
        <p:nvSpPr>
          <p:cNvPr id="28675" name="Rectangle 112"/>
          <p:cNvSpPr>
            <a:spLocks noChangeArrowheads="1"/>
          </p:cNvSpPr>
          <p:nvPr/>
        </p:nvSpPr>
        <p:spPr bwMode="auto">
          <a:xfrm>
            <a:off x="4306888" y="3035300"/>
            <a:ext cx="468312" cy="246063"/>
          </a:xfrm>
          <a:prstGeom prst="rect">
            <a:avLst/>
          </a:prstGeom>
          <a:solidFill>
            <a:srgbClr val="3366FF"/>
          </a:solidFill>
          <a:ln w="9525">
            <a:noFill/>
            <a:miter lim="800000"/>
            <a:headEnd/>
            <a:tailEnd/>
          </a:ln>
        </p:spPr>
        <p:txBody>
          <a:bodyPr wrap="none" lIns="0" tIns="0" rIns="0" bIns="0">
            <a:spAutoFit/>
          </a:bodyPr>
          <a:lstStyle/>
          <a:p>
            <a:pPr eaLnBrk="0" hangingPunct="0"/>
            <a:r>
              <a:rPr lang="en-US" sz="1600" b="1">
                <a:solidFill>
                  <a:srgbClr val="F0FF64"/>
                </a:solidFill>
              </a:rPr>
              <a:t>Lake</a:t>
            </a:r>
            <a:endParaRPr lang="en-US">
              <a:solidFill>
                <a:srgbClr val="F0FF64"/>
              </a:solidFill>
            </a:endParaRPr>
          </a:p>
        </p:txBody>
      </p:sp>
      <p:sp>
        <p:nvSpPr>
          <p:cNvPr id="28676" name="Rectangle 113"/>
          <p:cNvSpPr>
            <a:spLocks noChangeArrowheads="1"/>
          </p:cNvSpPr>
          <p:nvPr/>
        </p:nvSpPr>
        <p:spPr bwMode="auto">
          <a:xfrm>
            <a:off x="4027488" y="1666875"/>
            <a:ext cx="1066800" cy="274638"/>
          </a:xfrm>
          <a:prstGeom prst="rect">
            <a:avLst/>
          </a:prstGeom>
          <a:noFill/>
          <a:ln w="9525">
            <a:noFill/>
            <a:miter lim="800000"/>
            <a:headEnd/>
            <a:tailEnd/>
          </a:ln>
        </p:spPr>
        <p:txBody>
          <a:bodyPr lIns="0" tIns="0" rIns="0" bIns="0">
            <a:spAutoFit/>
          </a:bodyPr>
          <a:lstStyle/>
          <a:p>
            <a:pPr eaLnBrk="0" hangingPunct="0"/>
            <a:r>
              <a:rPr lang="en-US" b="1">
                <a:solidFill>
                  <a:srgbClr val="F0FF64"/>
                </a:solidFill>
              </a:rPr>
              <a:t>Acid rain</a:t>
            </a:r>
            <a:endParaRPr lang="en-US">
              <a:solidFill>
                <a:srgbClr val="F0FF64"/>
              </a:solidFill>
            </a:endParaRPr>
          </a:p>
        </p:txBody>
      </p:sp>
      <p:sp>
        <p:nvSpPr>
          <p:cNvPr id="28677" name="Rectangle 114"/>
          <p:cNvSpPr>
            <a:spLocks noChangeArrowheads="1"/>
          </p:cNvSpPr>
          <p:nvPr/>
        </p:nvSpPr>
        <p:spPr bwMode="auto">
          <a:xfrm>
            <a:off x="5721350" y="2413000"/>
            <a:ext cx="1539875" cy="277813"/>
          </a:xfrm>
          <a:prstGeom prst="rect">
            <a:avLst/>
          </a:prstGeom>
          <a:noFill/>
          <a:ln w="9525">
            <a:noFill/>
            <a:miter lim="800000"/>
            <a:headEnd/>
            <a:tailEnd/>
          </a:ln>
        </p:spPr>
        <p:txBody>
          <a:bodyPr wrap="none" lIns="0" tIns="0" rIns="0" bIns="0">
            <a:spAutoFit/>
          </a:bodyPr>
          <a:lstStyle/>
          <a:p>
            <a:pPr eaLnBrk="0" hangingPunct="0"/>
            <a:r>
              <a:rPr lang="en-US" b="1">
                <a:solidFill>
                  <a:srgbClr val="F0FF64"/>
                </a:solidFill>
              </a:rPr>
              <a:t>Contaminants</a:t>
            </a:r>
            <a:endParaRPr lang="en-US">
              <a:solidFill>
                <a:srgbClr val="F0FF64"/>
              </a:solidFill>
            </a:endParaRPr>
          </a:p>
        </p:txBody>
      </p:sp>
      <p:sp>
        <p:nvSpPr>
          <p:cNvPr id="28678" name="Rectangle 115"/>
          <p:cNvSpPr>
            <a:spLocks noChangeArrowheads="1"/>
          </p:cNvSpPr>
          <p:nvPr/>
        </p:nvSpPr>
        <p:spPr bwMode="auto">
          <a:xfrm>
            <a:off x="1741488" y="2397125"/>
            <a:ext cx="1706562" cy="277813"/>
          </a:xfrm>
          <a:prstGeom prst="rect">
            <a:avLst/>
          </a:prstGeom>
          <a:noFill/>
          <a:ln w="9525">
            <a:noFill/>
            <a:miter lim="800000"/>
            <a:headEnd/>
            <a:tailEnd/>
          </a:ln>
        </p:spPr>
        <p:txBody>
          <a:bodyPr wrap="none" lIns="0" tIns="0" rIns="0" bIns="0">
            <a:spAutoFit/>
          </a:bodyPr>
          <a:lstStyle/>
          <a:p>
            <a:pPr eaLnBrk="0" hangingPunct="0"/>
            <a:r>
              <a:rPr lang="en-US" b="1">
                <a:solidFill>
                  <a:srgbClr val="F0FF64"/>
                </a:solidFill>
              </a:rPr>
              <a:t>Climate change</a:t>
            </a:r>
            <a:endParaRPr lang="en-US">
              <a:solidFill>
                <a:srgbClr val="F0FF64"/>
              </a:solidFill>
            </a:endParaRPr>
          </a:p>
        </p:txBody>
      </p:sp>
      <p:sp>
        <p:nvSpPr>
          <p:cNvPr id="28679" name="Rectangle 116"/>
          <p:cNvSpPr>
            <a:spLocks noChangeArrowheads="1"/>
          </p:cNvSpPr>
          <p:nvPr/>
        </p:nvSpPr>
        <p:spPr bwMode="auto">
          <a:xfrm>
            <a:off x="1614488" y="3838575"/>
            <a:ext cx="1822450" cy="277813"/>
          </a:xfrm>
          <a:prstGeom prst="rect">
            <a:avLst/>
          </a:prstGeom>
          <a:noFill/>
          <a:ln w="9525">
            <a:noFill/>
            <a:miter lim="800000"/>
            <a:headEnd/>
            <a:tailEnd/>
          </a:ln>
        </p:spPr>
        <p:txBody>
          <a:bodyPr wrap="none" lIns="0" tIns="0" rIns="0" bIns="0">
            <a:spAutoFit/>
          </a:bodyPr>
          <a:lstStyle/>
          <a:p>
            <a:pPr eaLnBrk="0" hangingPunct="0"/>
            <a:r>
              <a:rPr lang="en-US" b="1">
                <a:solidFill>
                  <a:srgbClr val="F0FF64"/>
                </a:solidFill>
              </a:rPr>
              <a:t>Invasive species</a:t>
            </a:r>
            <a:endParaRPr lang="en-US">
              <a:solidFill>
                <a:srgbClr val="F0FF64"/>
              </a:solidFill>
            </a:endParaRPr>
          </a:p>
        </p:txBody>
      </p:sp>
      <p:sp>
        <p:nvSpPr>
          <p:cNvPr id="28680" name="Rectangle 117"/>
          <p:cNvSpPr>
            <a:spLocks noChangeArrowheads="1"/>
          </p:cNvSpPr>
          <p:nvPr/>
        </p:nvSpPr>
        <p:spPr bwMode="auto">
          <a:xfrm>
            <a:off x="6103938" y="3817938"/>
            <a:ext cx="1712007" cy="553998"/>
          </a:xfrm>
          <a:prstGeom prst="rect">
            <a:avLst/>
          </a:prstGeom>
          <a:noFill/>
          <a:ln w="9525">
            <a:noFill/>
            <a:miter lim="800000"/>
            <a:headEnd/>
            <a:tailEnd/>
          </a:ln>
        </p:spPr>
        <p:txBody>
          <a:bodyPr wrap="none" lIns="0" tIns="0" rIns="0" bIns="0">
            <a:spAutoFit/>
          </a:bodyPr>
          <a:lstStyle/>
          <a:p>
            <a:pPr eaLnBrk="0" hangingPunct="0"/>
            <a:r>
              <a:rPr lang="en-US" b="1" dirty="0">
                <a:solidFill>
                  <a:srgbClr val="F0FF64"/>
                </a:solidFill>
              </a:rPr>
              <a:t>STP’s, Farming </a:t>
            </a:r>
          </a:p>
          <a:p>
            <a:pPr eaLnBrk="0" hangingPunct="0"/>
            <a:r>
              <a:rPr lang="en-US" b="1" dirty="0">
                <a:solidFill>
                  <a:srgbClr val="F0FF64"/>
                </a:solidFill>
              </a:rPr>
              <a:t>Practices, Urban </a:t>
            </a:r>
            <a:endParaRPr lang="en-US" dirty="0">
              <a:solidFill>
                <a:srgbClr val="F0FF64"/>
              </a:solidFill>
            </a:endParaRPr>
          </a:p>
        </p:txBody>
      </p:sp>
      <p:sp>
        <p:nvSpPr>
          <p:cNvPr id="28681" name="Rectangle 118"/>
          <p:cNvSpPr>
            <a:spLocks noChangeArrowheads="1"/>
          </p:cNvSpPr>
          <p:nvPr/>
        </p:nvSpPr>
        <p:spPr bwMode="auto">
          <a:xfrm>
            <a:off x="3798888" y="4549775"/>
            <a:ext cx="1558925" cy="549275"/>
          </a:xfrm>
          <a:prstGeom prst="rect">
            <a:avLst/>
          </a:prstGeom>
          <a:noFill/>
          <a:ln w="9525">
            <a:noFill/>
            <a:miter lim="800000"/>
            <a:headEnd/>
            <a:tailEnd/>
          </a:ln>
        </p:spPr>
        <p:txBody>
          <a:bodyPr lIns="0" tIns="0" rIns="0" bIns="0">
            <a:spAutoFit/>
          </a:bodyPr>
          <a:lstStyle/>
          <a:p>
            <a:pPr algn="ctr" eaLnBrk="0" hangingPunct="0"/>
            <a:r>
              <a:rPr lang="en-US" b="1">
                <a:solidFill>
                  <a:srgbClr val="F0FF64"/>
                </a:solidFill>
              </a:rPr>
              <a:t>Shoreline</a:t>
            </a:r>
          </a:p>
          <a:p>
            <a:pPr algn="ctr" eaLnBrk="0" hangingPunct="0"/>
            <a:r>
              <a:rPr lang="en-US" b="1">
                <a:solidFill>
                  <a:srgbClr val="F0FF64"/>
                </a:solidFill>
              </a:rPr>
              <a:t>development</a:t>
            </a:r>
            <a:endParaRPr lang="en-US">
              <a:solidFill>
                <a:srgbClr val="F0FF64"/>
              </a:solidFill>
            </a:endParaRPr>
          </a:p>
        </p:txBody>
      </p:sp>
      <p:sp>
        <p:nvSpPr>
          <p:cNvPr id="28682" name="Line 119"/>
          <p:cNvSpPr>
            <a:spLocks noChangeShapeType="1"/>
          </p:cNvSpPr>
          <p:nvPr/>
        </p:nvSpPr>
        <p:spPr bwMode="auto">
          <a:xfrm>
            <a:off x="4540250" y="2030413"/>
            <a:ext cx="1588" cy="688975"/>
          </a:xfrm>
          <a:prstGeom prst="line">
            <a:avLst/>
          </a:prstGeom>
          <a:noFill/>
          <a:ln w="28575">
            <a:solidFill>
              <a:srgbClr val="FFFFFF"/>
            </a:solidFill>
            <a:round/>
            <a:headEnd/>
            <a:tailEnd/>
          </a:ln>
        </p:spPr>
        <p:txBody>
          <a:bodyPr/>
          <a:lstStyle/>
          <a:p>
            <a:endParaRPr lang="en-US"/>
          </a:p>
        </p:txBody>
      </p:sp>
      <p:sp>
        <p:nvSpPr>
          <p:cNvPr id="28683" name="Freeform 120"/>
          <p:cNvSpPr>
            <a:spLocks/>
          </p:cNvSpPr>
          <p:nvPr/>
        </p:nvSpPr>
        <p:spPr bwMode="auto">
          <a:xfrm>
            <a:off x="4516438" y="2644775"/>
            <a:ext cx="47625" cy="93663"/>
          </a:xfrm>
          <a:custGeom>
            <a:avLst/>
            <a:gdLst>
              <a:gd name="T0" fmla="*/ 2147483647 w 60"/>
              <a:gd name="T1" fmla="*/ 0 h 117"/>
              <a:gd name="T2" fmla="*/ 2147483647 w 60"/>
              <a:gd name="T3" fmla="*/ 2147483647 h 117"/>
              <a:gd name="T4" fmla="*/ 0 w 60"/>
              <a:gd name="T5" fmla="*/ 0 h 117"/>
              <a:gd name="T6" fmla="*/ 2147483647 w 60"/>
              <a:gd name="T7" fmla="*/ 0 h 117"/>
              <a:gd name="T8" fmla="*/ 0 60000 65536"/>
              <a:gd name="T9" fmla="*/ 0 60000 65536"/>
              <a:gd name="T10" fmla="*/ 0 60000 65536"/>
              <a:gd name="T11" fmla="*/ 0 60000 65536"/>
              <a:gd name="T12" fmla="*/ 0 w 60"/>
              <a:gd name="T13" fmla="*/ 0 h 117"/>
              <a:gd name="T14" fmla="*/ 60 w 60"/>
              <a:gd name="T15" fmla="*/ 117 h 117"/>
            </a:gdLst>
            <a:ahLst/>
            <a:cxnLst>
              <a:cxn ang="T8">
                <a:pos x="T0" y="T1"/>
              </a:cxn>
              <a:cxn ang="T9">
                <a:pos x="T2" y="T3"/>
              </a:cxn>
              <a:cxn ang="T10">
                <a:pos x="T4" y="T5"/>
              </a:cxn>
              <a:cxn ang="T11">
                <a:pos x="T6" y="T7"/>
              </a:cxn>
            </a:cxnLst>
            <a:rect l="T12" t="T13" r="T14" b="T15"/>
            <a:pathLst>
              <a:path w="60" h="117">
                <a:moveTo>
                  <a:pt x="60" y="0"/>
                </a:moveTo>
                <a:lnTo>
                  <a:pt x="30" y="117"/>
                </a:lnTo>
                <a:lnTo>
                  <a:pt x="0" y="0"/>
                </a:lnTo>
                <a:lnTo>
                  <a:pt x="60" y="0"/>
                </a:lnTo>
                <a:close/>
              </a:path>
            </a:pathLst>
          </a:custGeom>
          <a:solidFill>
            <a:schemeClr val="tx2"/>
          </a:solidFill>
          <a:ln w="9525">
            <a:solidFill>
              <a:srgbClr val="FFFFFF"/>
            </a:solidFill>
            <a:round/>
            <a:headEnd/>
            <a:tailEnd/>
          </a:ln>
        </p:spPr>
        <p:txBody>
          <a:bodyPr/>
          <a:lstStyle/>
          <a:p>
            <a:pPr eaLnBrk="0" hangingPunct="0"/>
            <a:endParaRPr lang="en-CA"/>
          </a:p>
        </p:txBody>
      </p:sp>
      <p:sp>
        <p:nvSpPr>
          <p:cNvPr id="28684" name="Line 121"/>
          <p:cNvSpPr>
            <a:spLocks noChangeShapeType="1"/>
          </p:cNvSpPr>
          <p:nvPr/>
        </p:nvSpPr>
        <p:spPr bwMode="auto">
          <a:xfrm>
            <a:off x="4540250" y="3670300"/>
            <a:ext cx="1588" cy="687388"/>
          </a:xfrm>
          <a:prstGeom prst="line">
            <a:avLst/>
          </a:prstGeom>
          <a:noFill/>
          <a:ln w="28575">
            <a:solidFill>
              <a:srgbClr val="FFFFFF"/>
            </a:solidFill>
            <a:round/>
            <a:headEnd/>
            <a:tailEnd/>
          </a:ln>
        </p:spPr>
        <p:txBody>
          <a:bodyPr/>
          <a:lstStyle/>
          <a:p>
            <a:endParaRPr lang="en-US"/>
          </a:p>
        </p:txBody>
      </p:sp>
      <p:sp>
        <p:nvSpPr>
          <p:cNvPr id="28685" name="Freeform 122"/>
          <p:cNvSpPr>
            <a:spLocks/>
          </p:cNvSpPr>
          <p:nvPr/>
        </p:nvSpPr>
        <p:spPr bwMode="auto">
          <a:xfrm>
            <a:off x="4516438" y="3651250"/>
            <a:ext cx="47625" cy="92075"/>
          </a:xfrm>
          <a:custGeom>
            <a:avLst/>
            <a:gdLst>
              <a:gd name="T0" fmla="*/ 0 w 60"/>
              <a:gd name="T1" fmla="*/ 2147483647 h 117"/>
              <a:gd name="T2" fmla="*/ 2147483647 w 60"/>
              <a:gd name="T3" fmla="*/ 0 h 117"/>
              <a:gd name="T4" fmla="*/ 2147483647 w 60"/>
              <a:gd name="T5" fmla="*/ 2147483647 h 117"/>
              <a:gd name="T6" fmla="*/ 0 w 60"/>
              <a:gd name="T7" fmla="*/ 2147483647 h 117"/>
              <a:gd name="T8" fmla="*/ 0 60000 65536"/>
              <a:gd name="T9" fmla="*/ 0 60000 65536"/>
              <a:gd name="T10" fmla="*/ 0 60000 65536"/>
              <a:gd name="T11" fmla="*/ 0 60000 65536"/>
              <a:gd name="T12" fmla="*/ 0 w 60"/>
              <a:gd name="T13" fmla="*/ 0 h 117"/>
              <a:gd name="T14" fmla="*/ 60 w 60"/>
              <a:gd name="T15" fmla="*/ 117 h 117"/>
            </a:gdLst>
            <a:ahLst/>
            <a:cxnLst>
              <a:cxn ang="T8">
                <a:pos x="T0" y="T1"/>
              </a:cxn>
              <a:cxn ang="T9">
                <a:pos x="T2" y="T3"/>
              </a:cxn>
              <a:cxn ang="T10">
                <a:pos x="T4" y="T5"/>
              </a:cxn>
              <a:cxn ang="T11">
                <a:pos x="T6" y="T7"/>
              </a:cxn>
            </a:cxnLst>
            <a:rect l="T12" t="T13" r="T14" b="T15"/>
            <a:pathLst>
              <a:path w="60" h="117">
                <a:moveTo>
                  <a:pt x="0" y="117"/>
                </a:moveTo>
                <a:lnTo>
                  <a:pt x="30" y="0"/>
                </a:lnTo>
                <a:lnTo>
                  <a:pt x="60" y="117"/>
                </a:lnTo>
                <a:lnTo>
                  <a:pt x="0" y="117"/>
                </a:lnTo>
                <a:close/>
              </a:path>
            </a:pathLst>
          </a:custGeom>
          <a:solidFill>
            <a:schemeClr val="tx2"/>
          </a:solidFill>
          <a:ln w="9525">
            <a:solidFill>
              <a:srgbClr val="FFFFFF"/>
            </a:solidFill>
            <a:round/>
            <a:headEnd/>
            <a:tailEnd/>
          </a:ln>
        </p:spPr>
        <p:txBody>
          <a:bodyPr/>
          <a:lstStyle/>
          <a:p>
            <a:pPr eaLnBrk="0" hangingPunct="0"/>
            <a:endParaRPr lang="en-CA"/>
          </a:p>
        </p:txBody>
      </p:sp>
      <p:sp>
        <p:nvSpPr>
          <p:cNvPr id="28686" name="Line 123"/>
          <p:cNvSpPr>
            <a:spLocks noChangeShapeType="1"/>
          </p:cNvSpPr>
          <p:nvPr/>
        </p:nvSpPr>
        <p:spPr bwMode="auto">
          <a:xfrm>
            <a:off x="3521075" y="2590800"/>
            <a:ext cx="577850" cy="393700"/>
          </a:xfrm>
          <a:prstGeom prst="line">
            <a:avLst/>
          </a:prstGeom>
          <a:noFill/>
          <a:ln w="28575">
            <a:solidFill>
              <a:srgbClr val="FFFFFF"/>
            </a:solidFill>
            <a:round/>
            <a:headEnd/>
            <a:tailEnd/>
          </a:ln>
        </p:spPr>
        <p:txBody>
          <a:bodyPr/>
          <a:lstStyle/>
          <a:p>
            <a:endParaRPr lang="en-US"/>
          </a:p>
        </p:txBody>
      </p:sp>
      <p:sp>
        <p:nvSpPr>
          <p:cNvPr id="28687" name="Freeform 124"/>
          <p:cNvSpPr>
            <a:spLocks/>
          </p:cNvSpPr>
          <p:nvPr/>
        </p:nvSpPr>
        <p:spPr bwMode="auto">
          <a:xfrm>
            <a:off x="4022725" y="2924175"/>
            <a:ext cx="92075" cy="71438"/>
          </a:xfrm>
          <a:custGeom>
            <a:avLst/>
            <a:gdLst>
              <a:gd name="T0" fmla="*/ 2147483647 w 116"/>
              <a:gd name="T1" fmla="*/ 0 h 91"/>
              <a:gd name="T2" fmla="*/ 2147483647 w 116"/>
              <a:gd name="T3" fmla="*/ 2147483647 h 91"/>
              <a:gd name="T4" fmla="*/ 0 w 116"/>
              <a:gd name="T5" fmla="*/ 2147483647 h 91"/>
              <a:gd name="T6" fmla="*/ 2147483647 w 116"/>
              <a:gd name="T7" fmla="*/ 0 h 91"/>
              <a:gd name="T8" fmla="*/ 0 60000 65536"/>
              <a:gd name="T9" fmla="*/ 0 60000 65536"/>
              <a:gd name="T10" fmla="*/ 0 60000 65536"/>
              <a:gd name="T11" fmla="*/ 0 60000 65536"/>
              <a:gd name="T12" fmla="*/ 0 w 116"/>
              <a:gd name="T13" fmla="*/ 0 h 91"/>
              <a:gd name="T14" fmla="*/ 116 w 116"/>
              <a:gd name="T15" fmla="*/ 91 h 91"/>
            </a:gdLst>
            <a:ahLst/>
            <a:cxnLst>
              <a:cxn ang="T8">
                <a:pos x="T0" y="T1"/>
              </a:cxn>
              <a:cxn ang="T9">
                <a:pos x="T2" y="T3"/>
              </a:cxn>
              <a:cxn ang="T10">
                <a:pos x="T4" y="T5"/>
              </a:cxn>
              <a:cxn ang="T11">
                <a:pos x="T6" y="T7"/>
              </a:cxn>
            </a:cxnLst>
            <a:rect l="T12" t="T13" r="T14" b="T15"/>
            <a:pathLst>
              <a:path w="116" h="91">
                <a:moveTo>
                  <a:pt x="34" y="0"/>
                </a:moveTo>
                <a:lnTo>
                  <a:pt x="116" y="91"/>
                </a:lnTo>
                <a:lnTo>
                  <a:pt x="0" y="48"/>
                </a:lnTo>
                <a:lnTo>
                  <a:pt x="34" y="0"/>
                </a:lnTo>
                <a:close/>
              </a:path>
            </a:pathLst>
          </a:custGeom>
          <a:solidFill>
            <a:schemeClr val="tx2"/>
          </a:solidFill>
          <a:ln w="9525">
            <a:solidFill>
              <a:srgbClr val="FFFFFF"/>
            </a:solidFill>
            <a:round/>
            <a:headEnd/>
            <a:tailEnd/>
          </a:ln>
        </p:spPr>
        <p:txBody>
          <a:bodyPr/>
          <a:lstStyle/>
          <a:p>
            <a:pPr eaLnBrk="0" hangingPunct="0"/>
            <a:endParaRPr lang="en-CA"/>
          </a:p>
        </p:txBody>
      </p:sp>
      <p:sp>
        <p:nvSpPr>
          <p:cNvPr id="28688" name="Line 125"/>
          <p:cNvSpPr>
            <a:spLocks noChangeShapeType="1"/>
          </p:cNvSpPr>
          <p:nvPr/>
        </p:nvSpPr>
        <p:spPr bwMode="auto">
          <a:xfrm>
            <a:off x="5010150" y="3381375"/>
            <a:ext cx="577850" cy="393700"/>
          </a:xfrm>
          <a:prstGeom prst="line">
            <a:avLst/>
          </a:prstGeom>
          <a:noFill/>
          <a:ln w="28575">
            <a:solidFill>
              <a:srgbClr val="FFFFFF"/>
            </a:solidFill>
            <a:round/>
            <a:headEnd/>
            <a:tailEnd/>
          </a:ln>
        </p:spPr>
        <p:txBody>
          <a:bodyPr/>
          <a:lstStyle/>
          <a:p>
            <a:endParaRPr lang="en-US"/>
          </a:p>
        </p:txBody>
      </p:sp>
      <p:sp>
        <p:nvSpPr>
          <p:cNvPr id="28689" name="Freeform 126"/>
          <p:cNvSpPr>
            <a:spLocks/>
          </p:cNvSpPr>
          <p:nvPr/>
        </p:nvSpPr>
        <p:spPr bwMode="auto">
          <a:xfrm>
            <a:off x="4994275" y="3371850"/>
            <a:ext cx="92075" cy="71438"/>
          </a:xfrm>
          <a:custGeom>
            <a:avLst/>
            <a:gdLst>
              <a:gd name="T0" fmla="*/ 2147483647 w 115"/>
              <a:gd name="T1" fmla="*/ 2147483647 h 91"/>
              <a:gd name="T2" fmla="*/ 0 w 115"/>
              <a:gd name="T3" fmla="*/ 0 h 91"/>
              <a:gd name="T4" fmla="*/ 2147483647 w 115"/>
              <a:gd name="T5" fmla="*/ 2147483647 h 91"/>
              <a:gd name="T6" fmla="*/ 2147483647 w 115"/>
              <a:gd name="T7" fmla="*/ 2147483647 h 91"/>
              <a:gd name="T8" fmla="*/ 0 60000 65536"/>
              <a:gd name="T9" fmla="*/ 0 60000 65536"/>
              <a:gd name="T10" fmla="*/ 0 60000 65536"/>
              <a:gd name="T11" fmla="*/ 0 60000 65536"/>
              <a:gd name="T12" fmla="*/ 0 w 115"/>
              <a:gd name="T13" fmla="*/ 0 h 91"/>
              <a:gd name="T14" fmla="*/ 115 w 115"/>
              <a:gd name="T15" fmla="*/ 91 h 91"/>
            </a:gdLst>
            <a:ahLst/>
            <a:cxnLst>
              <a:cxn ang="T8">
                <a:pos x="T0" y="T1"/>
              </a:cxn>
              <a:cxn ang="T9">
                <a:pos x="T2" y="T3"/>
              </a:cxn>
              <a:cxn ang="T10">
                <a:pos x="T4" y="T5"/>
              </a:cxn>
              <a:cxn ang="T11">
                <a:pos x="T6" y="T7"/>
              </a:cxn>
            </a:cxnLst>
            <a:rect l="T12" t="T13" r="T14" b="T15"/>
            <a:pathLst>
              <a:path w="115" h="91">
                <a:moveTo>
                  <a:pt x="82" y="91"/>
                </a:moveTo>
                <a:lnTo>
                  <a:pt x="0" y="0"/>
                </a:lnTo>
                <a:lnTo>
                  <a:pt x="115" y="43"/>
                </a:lnTo>
                <a:lnTo>
                  <a:pt x="82" y="91"/>
                </a:lnTo>
                <a:close/>
              </a:path>
            </a:pathLst>
          </a:custGeom>
          <a:solidFill>
            <a:schemeClr val="tx2"/>
          </a:solidFill>
          <a:ln w="9525">
            <a:solidFill>
              <a:srgbClr val="FFFFFF"/>
            </a:solidFill>
            <a:round/>
            <a:headEnd/>
            <a:tailEnd/>
          </a:ln>
        </p:spPr>
        <p:txBody>
          <a:bodyPr/>
          <a:lstStyle/>
          <a:p>
            <a:pPr eaLnBrk="0" hangingPunct="0"/>
            <a:endParaRPr lang="en-CA"/>
          </a:p>
        </p:txBody>
      </p:sp>
      <p:sp>
        <p:nvSpPr>
          <p:cNvPr id="28690" name="Line 127"/>
          <p:cNvSpPr>
            <a:spLocks noChangeShapeType="1"/>
          </p:cNvSpPr>
          <p:nvPr/>
        </p:nvSpPr>
        <p:spPr bwMode="auto">
          <a:xfrm flipV="1">
            <a:off x="3444875" y="3427413"/>
            <a:ext cx="585788" cy="382587"/>
          </a:xfrm>
          <a:prstGeom prst="line">
            <a:avLst/>
          </a:prstGeom>
          <a:noFill/>
          <a:ln w="28575">
            <a:solidFill>
              <a:srgbClr val="FFFFFF"/>
            </a:solidFill>
            <a:round/>
            <a:headEnd/>
            <a:tailEnd/>
          </a:ln>
        </p:spPr>
        <p:txBody>
          <a:bodyPr/>
          <a:lstStyle/>
          <a:p>
            <a:endParaRPr lang="en-US"/>
          </a:p>
        </p:txBody>
      </p:sp>
      <p:sp>
        <p:nvSpPr>
          <p:cNvPr id="28691" name="Freeform 128"/>
          <p:cNvSpPr>
            <a:spLocks/>
          </p:cNvSpPr>
          <p:nvPr/>
        </p:nvSpPr>
        <p:spPr bwMode="auto">
          <a:xfrm>
            <a:off x="3952875" y="3416300"/>
            <a:ext cx="93663" cy="71438"/>
          </a:xfrm>
          <a:custGeom>
            <a:avLst/>
            <a:gdLst>
              <a:gd name="T0" fmla="*/ 0 w 117"/>
              <a:gd name="T1" fmla="*/ 2147483647 h 91"/>
              <a:gd name="T2" fmla="*/ 2147483647 w 117"/>
              <a:gd name="T3" fmla="*/ 0 h 91"/>
              <a:gd name="T4" fmla="*/ 2147483647 w 117"/>
              <a:gd name="T5" fmla="*/ 2147483647 h 91"/>
              <a:gd name="T6" fmla="*/ 0 w 117"/>
              <a:gd name="T7" fmla="*/ 2147483647 h 91"/>
              <a:gd name="T8" fmla="*/ 0 60000 65536"/>
              <a:gd name="T9" fmla="*/ 0 60000 65536"/>
              <a:gd name="T10" fmla="*/ 0 60000 65536"/>
              <a:gd name="T11" fmla="*/ 0 60000 65536"/>
              <a:gd name="T12" fmla="*/ 0 w 117"/>
              <a:gd name="T13" fmla="*/ 0 h 91"/>
              <a:gd name="T14" fmla="*/ 117 w 117"/>
              <a:gd name="T15" fmla="*/ 91 h 91"/>
            </a:gdLst>
            <a:ahLst/>
            <a:cxnLst>
              <a:cxn ang="T8">
                <a:pos x="T0" y="T1"/>
              </a:cxn>
              <a:cxn ang="T9">
                <a:pos x="T2" y="T3"/>
              </a:cxn>
              <a:cxn ang="T10">
                <a:pos x="T4" y="T5"/>
              </a:cxn>
              <a:cxn ang="T11">
                <a:pos x="T6" y="T7"/>
              </a:cxn>
            </a:cxnLst>
            <a:rect l="T12" t="T13" r="T14" b="T15"/>
            <a:pathLst>
              <a:path w="117" h="91">
                <a:moveTo>
                  <a:pt x="0" y="43"/>
                </a:moveTo>
                <a:lnTo>
                  <a:pt x="117" y="0"/>
                </a:lnTo>
                <a:lnTo>
                  <a:pt x="34" y="91"/>
                </a:lnTo>
                <a:lnTo>
                  <a:pt x="0" y="43"/>
                </a:lnTo>
                <a:close/>
              </a:path>
            </a:pathLst>
          </a:custGeom>
          <a:solidFill>
            <a:schemeClr val="tx2"/>
          </a:solidFill>
          <a:ln w="9525">
            <a:solidFill>
              <a:srgbClr val="FFFFFF"/>
            </a:solidFill>
            <a:round/>
            <a:headEnd/>
            <a:tailEnd/>
          </a:ln>
        </p:spPr>
        <p:txBody>
          <a:bodyPr/>
          <a:lstStyle/>
          <a:p>
            <a:pPr eaLnBrk="0" hangingPunct="0"/>
            <a:endParaRPr lang="en-CA"/>
          </a:p>
        </p:txBody>
      </p:sp>
      <p:sp>
        <p:nvSpPr>
          <p:cNvPr id="28692" name="Line 129"/>
          <p:cNvSpPr>
            <a:spLocks noChangeShapeType="1"/>
          </p:cNvSpPr>
          <p:nvPr/>
        </p:nvSpPr>
        <p:spPr bwMode="auto">
          <a:xfrm flipV="1">
            <a:off x="4965700" y="2578100"/>
            <a:ext cx="584200" cy="382588"/>
          </a:xfrm>
          <a:prstGeom prst="line">
            <a:avLst/>
          </a:prstGeom>
          <a:noFill/>
          <a:ln w="28575">
            <a:solidFill>
              <a:srgbClr val="FFFFFF"/>
            </a:solidFill>
            <a:round/>
            <a:headEnd/>
            <a:tailEnd/>
          </a:ln>
        </p:spPr>
        <p:txBody>
          <a:bodyPr/>
          <a:lstStyle/>
          <a:p>
            <a:endParaRPr lang="en-US"/>
          </a:p>
        </p:txBody>
      </p:sp>
      <p:sp>
        <p:nvSpPr>
          <p:cNvPr id="28693" name="Freeform 130"/>
          <p:cNvSpPr>
            <a:spLocks/>
          </p:cNvSpPr>
          <p:nvPr/>
        </p:nvSpPr>
        <p:spPr bwMode="auto">
          <a:xfrm>
            <a:off x="4949825" y="2900363"/>
            <a:ext cx="92075" cy="69850"/>
          </a:xfrm>
          <a:custGeom>
            <a:avLst/>
            <a:gdLst>
              <a:gd name="T0" fmla="*/ 2147483647 w 115"/>
              <a:gd name="T1" fmla="*/ 2147483647 h 89"/>
              <a:gd name="T2" fmla="*/ 0 w 115"/>
              <a:gd name="T3" fmla="*/ 2147483647 h 89"/>
              <a:gd name="T4" fmla="*/ 2147483647 w 115"/>
              <a:gd name="T5" fmla="*/ 0 h 89"/>
              <a:gd name="T6" fmla="*/ 2147483647 w 115"/>
              <a:gd name="T7" fmla="*/ 2147483647 h 89"/>
              <a:gd name="T8" fmla="*/ 0 60000 65536"/>
              <a:gd name="T9" fmla="*/ 0 60000 65536"/>
              <a:gd name="T10" fmla="*/ 0 60000 65536"/>
              <a:gd name="T11" fmla="*/ 0 60000 65536"/>
              <a:gd name="T12" fmla="*/ 0 w 115"/>
              <a:gd name="T13" fmla="*/ 0 h 89"/>
              <a:gd name="T14" fmla="*/ 115 w 115"/>
              <a:gd name="T15" fmla="*/ 89 h 89"/>
            </a:gdLst>
            <a:ahLst/>
            <a:cxnLst>
              <a:cxn ang="T8">
                <a:pos x="T0" y="T1"/>
              </a:cxn>
              <a:cxn ang="T9">
                <a:pos x="T2" y="T3"/>
              </a:cxn>
              <a:cxn ang="T10">
                <a:pos x="T4" y="T5"/>
              </a:cxn>
              <a:cxn ang="T11">
                <a:pos x="T6" y="T7"/>
              </a:cxn>
            </a:cxnLst>
            <a:rect l="T12" t="T13" r="T14" b="T15"/>
            <a:pathLst>
              <a:path w="115" h="89">
                <a:moveTo>
                  <a:pt x="115" y="48"/>
                </a:moveTo>
                <a:lnTo>
                  <a:pt x="0" y="89"/>
                </a:lnTo>
                <a:lnTo>
                  <a:pt x="82" y="0"/>
                </a:lnTo>
                <a:lnTo>
                  <a:pt x="115" y="48"/>
                </a:lnTo>
                <a:close/>
              </a:path>
            </a:pathLst>
          </a:custGeom>
          <a:solidFill>
            <a:schemeClr val="tx2"/>
          </a:solidFill>
          <a:ln w="9525">
            <a:solidFill>
              <a:srgbClr val="FFFFFF"/>
            </a:solidFill>
            <a:round/>
            <a:headEnd/>
            <a:tailEnd/>
          </a:ln>
        </p:spPr>
        <p:txBody>
          <a:bodyPr/>
          <a:lstStyle/>
          <a:p>
            <a:pPr eaLnBrk="0" hangingPunct="0"/>
            <a:endParaRPr lang="en-CA"/>
          </a:p>
        </p:txBody>
      </p:sp>
      <p:sp>
        <p:nvSpPr>
          <p:cNvPr id="28694" name="Line 131"/>
          <p:cNvSpPr>
            <a:spLocks noChangeShapeType="1"/>
          </p:cNvSpPr>
          <p:nvPr/>
        </p:nvSpPr>
        <p:spPr bwMode="auto">
          <a:xfrm>
            <a:off x="2633663" y="2733675"/>
            <a:ext cx="1587" cy="914400"/>
          </a:xfrm>
          <a:prstGeom prst="line">
            <a:avLst/>
          </a:prstGeom>
          <a:noFill/>
          <a:ln w="28575">
            <a:solidFill>
              <a:srgbClr val="FFFFFF"/>
            </a:solidFill>
            <a:round/>
            <a:headEnd/>
            <a:tailEnd/>
          </a:ln>
        </p:spPr>
        <p:txBody>
          <a:bodyPr/>
          <a:lstStyle/>
          <a:p>
            <a:endParaRPr lang="en-US"/>
          </a:p>
        </p:txBody>
      </p:sp>
      <p:sp>
        <p:nvSpPr>
          <p:cNvPr id="28695" name="Freeform 132"/>
          <p:cNvSpPr>
            <a:spLocks/>
          </p:cNvSpPr>
          <p:nvPr/>
        </p:nvSpPr>
        <p:spPr bwMode="auto">
          <a:xfrm>
            <a:off x="2608263" y="3624263"/>
            <a:ext cx="47625" cy="93662"/>
          </a:xfrm>
          <a:custGeom>
            <a:avLst/>
            <a:gdLst>
              <a:gd name="T0" fmla="*/ 2147483647 w 60"/>
              <a:gd name="T1" fmla="*/ 0 h 117"/>
              <a:gd name="T2" fmla="*/ 2147483647 w 60"/>
              <a:gd name="T3" fmla="*/ 2147483647 h 117"/>
              <a:gd name="T4" fmla="*/ 0 w 60"/>
              <a:gd name="T5" fmla="*/ 0 h 117"/>
              <a:gd name="T6" fmla="*/ 2147483647 w 60"/>
              <a:gd name="T7" fmla="*/ 0 h 117"/>
              <a:gd name="T8" fmla="*/ 0 60000 65536"/>
              <a:gd name="T9" fmla="*/ 0 60000 65536"/>
              <a:gd name="T10" fmla="*/ 0 60000 65536"/>
              <a:gd name="T11" fmla="*/ 0 60000 65536"/>
              <a:gd name="T12" fmla="*/ 0 w 60"/>
              <a:gd name="T13" fmla="*/ 0 h 117"/>
              <a:gd name="T14" fmla="*/ 60 w 60"/>
              <a:gd name="T15" fmla="*/ 117 h 117"/>
            </a:gdLst>
            <a:ahLst/>
            <a:cxnLst>
              <a:cxn ang="T8">
                <a:pos x="T0" y="T1"/>
              </a:cxn>
              <a:cxn ang="T9">
                <a:pos x="T2" y="T3"/>
              </a:cxn>
              <a:cxn ang="T10">
                <a:pos x="T4" y="T5"/>
              </a:cxn>
              <a:cxn ang="T11">
                <a:pos x="T6" y="T7"/>
              </a:cxn>
            </a:cxnLst>
            <a:rect l="T12" t="T13" r="T14" b="T15"/>
            <a:pathLst>
              <a:path w="60" h="117">
                <a:moveTo>
                  <a:pt x="60" y="0"/>
                </a:moveTo>
                <a:lnTo>
                  <a:pt x="30" y="117"/>
                </a:lnTo>
                <a:lnTo>
                  <a:pt x="0" y="0"/>
                </a:lnTo>
                <a:lnTo>
                  <a:pt x="60" y="0"/>
                </a:lnTo>
                <a:close/>
              </a:path>
            </a:pathLst>
          </a:custGeom>
          <a:solidFill>
            <a:schemeClr val="tx2"/>
          </a:solidFill>
          <a:ln w="9525">
            <a:solidFill>
              <a:srgbClr val="FFFFFF"/>
            </a:solidFill>
            <a:round/>
            <a:headEnd/>
            <a:tailEnd/>
          </a:ln>
        </p:spPr>
        <p:txBody>
          <a:bodyPr/>
          <a:lstStyle/>
          <a:p>
            <a:pPr eaLnBrk="0" hangingPunct="0"/>
            <a:endParaRPr lang="en-CA"/>
          </a:p>
        </p:txBody>
      </p:sp>
      <p:sp>
        <p:nvSpPr>
          <p:cNvPr id="28696" name="Freeform 133"/>
          <p:cNvSpPr>
            <a:spLocks/>
          </p:cNvSpPr>
          <p:nvPr/>
        </p:nvSpPr>
        <p:spPr bwMode="auto">
          <a:xfrm>
            <a:off x="2608263" y="2713038"/>
            <a:ext cx="47625" cy="93662"/>
          </a:xfrm>
          <a:custGeom>
            <a:avLst/>
            <a:gdLst>
              <a:gd name="T0" fmla="*/ 0 w 60"/>
              <a:gd name="T1" fmla="*/ 2147483647 h 117"/>
              <a:gd name="T2" fmla="*/ 2147483647 w 60"/>
              <a:gd name="T3" fmla="*/ 0 h 117"/>
              <a:gd name="T4" fmla="*/ 2147483647 w 60"/>
              <a:gd name="T5" fmla="*/ 2147483647 h 117"/>
              <a:gd name="T6" fmla="*/ 0 w 60"/>
              <a:gd name="T7" fmla="*/ 2147483647 h 117"/>
              <a:gd name="T8" fmla="*/ 0 60000 65536"/>
              <a:gd name="T9" fmla="*/ 0 60000 65536"/>
              <a:gd name="T10" fmla="*/ 0 60000 65536"/>
              <a:gd name="T11" fmla="*/ 0 60000 65536"/>
              <a:gd name="T12" fmla="*/ 0 w 60"/>
              <a:gd name="T13" fmla="*/ 0 h 117"/>
              <a:gd name="T14" fmla="*/ 60 w 60"/>
              <a:gd name="T15" fmla="*/ 117 h 117"/>
            </a:gdLst>
            <a:ahLst/>
            <a:cxnLst>
              <a:cxn ang="T8">
                <a:pos x="T0" y="T1"/>
              </a:cxn>
              <a:cxn ang="T9">
                <a:pos x="T2" y="T3"/>
              </a:cxn>
              <a:cxn ang="T10">
                <a:pos x="T4" y="T5"/>
              </a:cxn>
              <a:cxn ang="T11">
                <a:pos x="T6" y="T7"/>
              </a:cxn>
            </a:cxnLst>
            <a:rect l="T12" t="T13" r="T14" b="T15"/>
            <a:pathLst>
              <a:path w="60" h="117">
                <a:moveTo>
                  <a:pt x="0" y="117"/>
                </a:moveTo>
                <a:lnTo>
                  <a:pt x="30" y="0"/>
                </a:lnTo>
                <a:lnTo>
                  <a:pt x="60" y="117"/>
                </a:lnTo>
                <a:lnTo>
                  <a:pt x="0" y="117"/>
                </a:lnTo>
                <a:close/>
              </a:path>
            </a:pathLst>
          </a:custGeom>
          <a:solidFill>
            <a:schemeClr val="tx2"/>
          </a:solidFill>
          <a:ln w="9525">
            <a:solidFill>
              <a:srgbClr val="FFFFFF"/>
            </a:solidFill>
            <a:round/>
            <a:headEnd/>
            <a:tailEnd/>
          </a:ln>
        </p:spPr>
        <p:txBody>
          <a:bodyPr/>
          <a:lstStyle/>
          <a:p>
            <a:pPr eaLnBrk="0" hangingPunct="0"/>
            <a:endParaRPr lang="en-CA"/>
          </a:p>
        </p:txBody>
      </p:sp>
      <p:sp>
        <p:nvSpPr>
          <p:cNvPr id="28697" name="Freeform 137"/>
          <p:cNvSpPr>
            <a:spLocks/>
          </p:cNvSpPr>
          <p:nvPr/>
        </p:nvSpPr>
        <p:spPr bwMode="auto">
          <a:xfrm>
            <a:off x="2663825" y="1838325"/>
            <a:ext cx="960438" cy="484188"/>
          </a:xfrm>
          <a:custGeom>
            <a:avLst/>
            <a:gdLst>
              <a:gd name="T0" fmla="*/ 2147483647 w 1211"/>
              <a:gd name="T1" fmla="*/ 2147483647 h 610"/>
              <a:gd name="T2" fmla="*/ 2147483647 w 1211"/>
              <a:gd name="T3" fmla="*/ 0 h 610"/>
              <a:gd name="T4" fmla="*/ 2147483647 w 1211"/>
              <a:gd name="T5" fmla="*/ 0 h 610"/>
              <a:gd name="T6" fmla="*/ 2147483647 w 1211"/>
              <a:gd name="T7" fmla="*/ 2147483647 h 610"/>
              <a:gd name="T8" fmla="*/ 2147483647 w 1211"/>
              <a:gd name="T9" fmla="*/ 2147483647 h 610"/>
              <a:gd name="T10" fmla="*/ 2147483647 w 1211"/>
              <a:gd name="T11" fmla="*/ 2147483647 h 610"/>
              <a:gd name="T12" fmla="*/ 2147483647 w 1211"/>
              <a:gd name="T13" fmla="*/ 2147483647 h 610"/>
              <a:gd name="T14" fmla="*/ 2147483647 w 1211"/>
              <a:gd name="T15" fmla="*/ 2147483647 h 610"/>
              <a:gd name="T16" fmla="*/ 2147483647 w 1211"/>
              <a:gd name="T17" fmla="*/ 2147483647 h 610"/>
              <a:gd name="T18" fmla="*/ 2147483647 w 1211"/>
              <a:gd name="T19" fmla="*/ 2147483647 h 610"/>
              <a:gd name="T20" fmla="*/ 0 w 1211"/>
              <a:gd name="T21" fmla="*/ 2147483647 h 6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1"/>
              <a:gd name="T34" fmla="*/ 0 h 610"/>
              <a:gd name="T35" fmla="*/ 1211 w 1211"/>
              <a:gd name="T36" fmla="*/ 610 h 6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1" h="610">
                <a:moveTo>
                  <a:pt x="1211" y="2"/>
                </a:moveTo>
                <a:lnTo>
                  <a:pt x="1122" y="0"/>
                </a:lnTo>
                <a:lnTo>
                  <a:pt x="1077" y="0"/>
                </a:lnTo>
                <a:lnTo>
                  <a:pt x="1030" y="3"/>
                </a:lnTo>
                <a:lnTo>
                  <a:pt x="853" y="29"/>
                </a:lnTo>
                <a:lnTo>
                  <a:pt x="683" y="76"/>
                </a:lnTo>
                <a:lnTo>
                  <a:pt x="521" y="144"/>
                </a:lnTo>
                <a:lnTo>
                  <a:pt x="371" y="233"/>
                </a:lnTo>
                <a:lnTo>
                  <a:pt x="232" y="340"/>
                </a:lnTo>
                <a:lnTo>
                  <a:pt x="108" y="465"/>
                </a:lnTo>
                <a:lnTo>
                  <a:pt x="0" y="610"/>
                </a:lnTo>
              </a:path>
            </a:pathLst>
          </a:custGeom>
          <a:noFill/>
          <a:ln w="28575">
            <a:solidFill>
              <a:srgbClr val="FFFFFF"/>
            </a:solidFill>
            <a:round/>
            <a:headEnd/>
            <a:tailEnd/>
          </a:ln>
        </p:spPr>
        <p:txBody>
          <a:bodyPr/>
          <a:lstStyle/>
          <a:p>
            <a:pPr eaLnBrk="0" hangingPunct="0"/>
            <a:endParaRPr lang="en-CA"/>
          </a:p>
        </p:txBody>
      </p:sp>
      <p:sp>
        <p:nvSpPr>
          <p:cNvPr id="28698" name="Freeform 138"/>
          <p:cNvSpPr>
            <a:spLocks/>
          </p:cNvSpPr>
          <p:nvPr/>
        </p:nvSpPr>
        <p:spPr bwMode="auto">
          <a:xfrm>
            <a:off x="2651125" y="2251075"/>
            <a:ext cx="76200" cy="87313"/>
          </a:xfrm>
          <a:custGeom>
            <a:avLst/>
            <a:gdLst>
              <a:gd name="T0" fmla="*/ 2147483647 w 94"/>
              <a:gd name="T1" fmla="*/ 2147483647 h 110"/>
              <a:gd name="T2" fmla="*/ 0 w 94"/>
              <a:gd name="T3" fmla="*/ 2147483647 h 110"/>
              <a:gd name="T4" fmla="*/ 2147483647 w 94"/>
              <a:gd name="T5" fmla="*/ 0 h 110"/>
              <a:gd name="T6" fmla="*/ 2147483647 w 94"/>
              <a:gd name="T7" fmla="*/ 2147483647 h 110"/>
              <a:gd name="T8" fmla="*/ 0 60000 65536"/>
              <a:gd name="T9" fmla="*/ 0 60000 65536"/>
              <a:gd name="T10" fmla="*/ 0 60000 65536"/>
              <a:gd name="T11" fmla="*/ 0 60000 65536"/>
              <a:gd name="T12" fmla="*/ 0 w 94"/>
              <a:gd name="T13" fmla="*/ 0 h 110"/>
              <a:gd name="T14" fmla="*/ 94 w 94"/>
              <a:gd name="T15" fmla="*/ 110 h 110"/>
            </a:gdLst>
            <a:ahLst/>
            <a:cxnLst>
              <a:cxn ang="T8">
                <a:pos x="T0" y="T1"/>
              </a:cxn>
              <a:cxn ang="T9">
                <a:pos x="T2" y="T3"/>
              </a:cxn>
              <a:cxn ang="T10">
                <a:pos x="T4" y="T5"/>
              </a:cxn>
              <a:cxn ang="T11">
                <a:pos x="T6" y="T7"/>
              </a:cxn>
            </a:cxnLst>
            <a:rect l="T12" t="T13" r="T14" b="T15"/>
            <a:pathLst>
              <a:path w="94" h="110">
                <a:moveTo>
                  <a:pt x="94" y="33"/>
                </a:moveTo>
                <a:lnTo>
                  <a:pt x="0" y="110"/>
                </a:lnTo>
                <a:lnTo>
                  <a:pt x="45" y="0"/>
                </a:lnTo>
                <a:lnTo>
                  <a:pt x="94" y="33"/>
                </a:lnTo>
                <a:close/>
              </a:path>
            </a:pathLst>
          </a:custGeom>
          <a:solidFill>
            <a:schemeClr val="tx2"/>
          </a:solidFill>
          <a:ln w="9525">
            <a:solidFill>
              <a:srgbClr val="FFFFFF"/>
            </a:solidFill>
            <a:round/>
            <a:headEnd/>
            <a:tailEnd/>
          </a:ln>
        </p:spPr>
        <p:txBody>
          <a:bodyPr/>
          <a:lstStyle/>
          <a:p>
            <a:pPr eaLnBrk="0" hangingPunct="0"/>
            <a:endParaRPr lang="en-CA"/>
          </a:p>
        </p:txBody>
      </p:sp>
      <p:sp>
        <p:nvSpPr>
          <p:cNvPr id="28699" name="Freeform 139"/>
          <p:cNvSpPr>
            <a:spLocks/>
          </p:cNvSpPr>
          <p:nvPr/>
        </p:nvSpPr>
        <p:spPr bwMode="auto">
          <a:xfrm>
            <a:off x="3548063" y="1816100"/>
            <a:ext cx="95250" cy="46038"/>
          </a:xfrm>
          <a:custGeom>
            <a:avLst/>
            <a:gdLst>
              <a:gd name="T0" fmla="*/ 2147483647 w 121"/>
              <a:gd name="T1" fmla="*/ 0 h 59"/>
              <a:gd name="T2" fmla="*/ 2147483647 w 121"/>
              <a:gd name="T3" fmla="*/ 2147483647 h 59"/>
              <a:gd name="T4" fmla="*/ 0 w 121"/>
              <a:gd name="T5" fmla="*/ 2147483647 h 59"/>
              <a:gd name="T6" fmla="*/ 2147483647 w 121"/>
              <a:gd name="T7" fmla="*/ 0 h 59"/>
              <a:gd name="T8" fmla="*/ 0 60000 65536"/>
              <a:gd name="T9" fmla="*/ 0 60000 65536"/>
              <a:gd name="T10" fmla="*/ 0 60000 65536"/>
              <a:gd name="T11" fmla="*/ 0 60000 65536"/>
              <a:gd name="T12" fmla="*/ 0 w 121"/>
              <a:gd name="T13" fmla="*/ 0 h 59"/>
              <a:gd name="T14" fmla="*/ 121 w 121"/>
              <a:gd name="T15" fmla="*/ 59 h 59"/>
            </a:gdLst>
            <a:ahLst/>
            <a:cxnLst>
              <a:cxn ang="T8">
                <a:pos x="T0" y="T1"/>
              </a:cxn>
              <a:cxn ang="T9">
                <a:pos x="T2" y="T3"/>
              </a:cxn>
              <a:cxn ang="T10">
                <a:pos x="T4" y="T5"/>
              </a:cxn>
              <a:cxn ang="T11">
                <a:pos x="T6" y="T7"/>
              </a:cxn>
            </a:cxnLst>
            <a:rect l="T12" t="T13" r="T14" b="T15"/>
            <a:pathLst>
              <a:path w="121" h="59">
                <a:moveTo>
                  <a:pt x="1" y="0"/>
                </a:moveTo>
                <a:lnTo>
                  <a:pt x="121" y="31"/>
                </a:lnTo>
                <a:lnTo>
                  <a:pt x="0" y="59"/>
                </a:lnTo>
                <a:lnTo>
                  <a:pt x="1" y="0"/>
                </a:lnTo>
                <a:close/>
              </a:path>
            </a:pathLst>
          </a:custGeom>
          <a:solidFill>
            <a:schemeClr val="tx2"/>
          </a:solidFill>
          <a:ln w="9525">
            <a:solidFill>
              <a:srgbClr val="FFFFFF"/>
            </a:solidFill>
            <a:round/>
            <a:headEnd/>
            <a:tailEnd/>
          </a:ln>
        </p:spPr>
        <p:txBody>
          <a:bodyPr/>
          <a:lstStyle/>
          <a:p>
            <a:pPr eaLnBrk="0" hangingPunct="0"/>
            <a:endParaRPr lang="en-CA"/>
          </a:p>
        </p:txBody>
      </p:sp>
      <p:sp>
        <p:nvSpPr>
          <p:cNvPr id="28700" name="Freeform 140"/>
          <p:cNvSpPr>
            <a:spLocks/>
          </p:cNvSpPr>
          <p:nvPr/>
        </p:nvSpPr>
        <p:spPr bwMode="auto">
          <a:xfrm>
            <a:off x="5435600" y="4217988"/>
            <a:ext cx="960438" cy="482600"/>
          </a:xfrm>
          <a:custGeom>
            <a:avLst/>
            <a:gdLst>
              <a:gd name="T0" fmla="*/ 0 w 1210"/>
              <a:gd name="T1" fmla="*/ 2147483647 h 609"/>
              <a:gd name="T2" fmla="*/ 2147483647 w 1210"/>
              <a:gd name="T3" fmla="*/ 2147483647 h 609"/>
              <a:gd name="T4" fmla="*/ 2147483647 w 1210"/>
              <a:gd name="T5" fmla="*/ 2147483647 h 609"/>
              <a:gd name="T6" fmla="*/ 2147483647 w 1210"/>
              <a:gd name="T7" fmla="*/ 2147483647 h 609"/>
              <a:gd name="T8" fmla="*/ 2147483647 w 1210"/>
              <a:gd name="T9" fmla="*/ 2147483647 h 609"/>
              <a:gd name="T10" fmla="*/ 2147483647 w 1210"/>
              <a:gd name="T11" fmla="*/ 2147483647 h 609"/>
              <a:gd name="T12" fmla="*/ 2147483647 w 1210"/>
              <a:gd name="T13" fmla="*/ 2147483647 h 609"/>
              <a:gd name="T14" fmla="*/ 2147483647 w 1210"/>
              <a:gd name="T15" fmla="*/ 2147483647 h 609"/>
              <a:gd name="T16" fmla="*/ 2147483647 w 1210"/>
              <a:gd name="T17" fmla="*/ 2147483647 h 609"/>
              <a:gd name="T18" fmla="*/ 2147483647 w 1210"/>
              <a:gd name="T19" fmla="*/ 0 h 6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0"/>
              <a:gd name="T31" fmla="*/ 0 h 609"/>
              <a:gd name="T32" fmla="*/ 1210 w 1210"/>
              <a:gd name="T33" fmla="*/ 609 h 6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0" h="609">
                <a:moveTo>
                  <a:pt x="0" y="607"/>
                </a:moveTo>
                <a:lnTo>
                  <a:pt x="89" y="609"/>
                </a:lnTo>
                <a:lnTo>
                  <a:pt x="181" y="606"/>
                </a:lnTo>
                <a:lnTo>
                  <a:pt x="358" y="580"/>
                </a:lnTo>
                <a:lnTo>
                  <a:pt x="528" y="533"/>
                </a:lnTo>
                <a:lnTo>
                  <a:pt x="690" y="464"/>
                </a:lnTo>
                <a:lnTo>
                  <a:pt x="840" y="376"/>
                </a:lnTo>
                <a:lnTo>
                  <a:pt x="979" y="269"/>
                </a:lnTo>
                <a:lnTo>
                  <a:pt x="1102" y="144"/>
                </a:lnTo>
                <a:lnTo>
                  <a:pt x="1210" y="0"/>
                </a:lnTo>
              </a:path>
            </a:pathLst>
          </a:custGeom>
          <a:noFill/>
          <a:ln w="28575">
            <a:solidFill>
              <a:srgbClr val="FFFFFF"/>
            </a:solidFill>
            <a:round/>
            <a:headEnd/>
            <a:tailEnd/>
          </a:ln>
        </p:spPr>
        <p:txBody>
          <a:bodyPr/>
          <a:lstStyle/>
          <a:p>
            <a:pPr eaLnBrk="0" hangingPunct="0"/>
            <a:endParaRPr lang="en-CA"/>
          </a:p>
        </p:txBody>
      </p:sp>
      <p:sp>
        <p:nvSpPr>
          <p:cNvPr id="28701" name="Freeform 141"/>
          <p:cNvSpPr>
            <a:spLocks/>
          </p:cNvSpPr>
          <p:nvPr/>
        </p:nvSpPr>
        <p:spPr bwMode="auto">
          <a:xfrm>
            <a:off x="6330950" y="4202113"/>
            <a:ext cx="76200" cy="88900"/>
          </a:xfrm>
          <a:custGeom>
            <a:avLst/>
            <a:gdLst>
              <a:gd name="T0" fmla="*/ 0 w 95"/>
              <a:gd name="T1" fmla="*/ 2147483647 h 111"/>
              <a:gd name="T2" fmla="*/ 2147483647 w 95"/>
              <a:gd name="T3" fmla="*/ 0 h 111"/>
              <a:gd name="T4" fmla="*/ 2147483647 w 95"/>
              <a:gd name="T5" fmla="*/ 2147483647 h 111"/>
              <a:gd name="T6" fmla="*/ 0 w 95"/>
              <a:gd name="T7" fmla="*/ 2147483647 h 111"/>
              <a:gd name="T8" fmla="*/ 0 60000 65536"/>
              <a:gd name="T9" fmla="*/ 0 60000 65536"/>
              <a:gd name="T10" fmla="*/ 0 60000 65536"/>
              <a:gd name="T11" fmla="*/ 0 60000 65536"/>
              <a:gd name="T12" fmla="*/ 0 w 95"/>
              <a:gd name="T13" fmla="*/ 0 h 111"/>
              <a:gd name="T14" fmla="*/ 95 w 95"/>
              <a:gd name="T15" fmla="*/ 111 h 111"/>
            </a:gdLst>
            <a:ahLst/>
            <a:cxnLst>
              <a:cxn ang="T8">
                <a:pos x="T0" y="T1"/>
              </a:cxn>
              <a:cxn ang="T9">
                <a:pos x="T2" y="T3"/>
              </a:cxn>
              <a:cxn ang="T10">
                <a:pos x="T4" y="T5"/>
              </a:cxn>
              <a:cxn ang="T11">
                <a:pos x="T6" y="T7"/>
              </a:cxn>
            </a:cxnLst>
            <a:rect l="T12" t="T13" r="T14" b="T15"/>
            <a:pathLst>
              <a:path w="95" h="111">
                <a:moveTo>
                  <a:pt x="0" y="78"/>
                </a:moveTo>
                <a:lnTo>
                  <a:pt x="95" y="0"/>
                </a:lnTo>
                <a:lnTo>
                  <a:pt x="48" y="111"/>
                </a:lnTo>
                <a:lnTo>
                  <a:pt x="0" y="78"/>
                </a:lnTo>
                <a:close/>
              </a:path>
            </a:pathLst>
          </a:custGeom>
          <a:solidFill>
            <a:schemeClr val="tx2"/>
          </a:solidFill>
          <a:ln w="9525">
            <a:solidFill>
              <a:srgbClr val="FFFFFF"/>
            </a:solidFill>
            <a:round/>
            <a:headEnd/>
            <a:tailEnd/>
          </a:ln>
        </p:spPr>
        <p:txBody>
          <a:bodyPr/>
          <a:lstStyle/>
          <a:p>
            <a:pPr eaLnBrk="0" hangingPunct="0"/>
            <a:endParaRPr lang="en-CA"/>
          </a:p>
        </p:txBody>
      </p:sp>
      <p:sp>
        <p:nvSpPr>
          <p:cNvPr id="28702" name="Freeform 142"/>
          <p:cNvSpPr>
            <a:spLocks/>
          </p:cNvSpPr>
          <p:nvPr/>
        </p:nvSpPr>
        <p:spPr bwMode="auto">
          <a:xfrm>
            <a:off x="5416550" y="4678363"/>
            <a:ext cx="95250" cy="46037"/>
          </a:xfrm>
          <a:custGeom>
            <a:avLst/>
            <a:gdLst>
              <a:gd name="T0" fmla="*/ 2147483647 w 120"/>
              <a:gd name="T1" fmla="*/ 2147483647 h 59"/>
              <a:gd name="T2" fmla="*/ 0 w 120"/>
              <a:gd name="T3" fmla="*/ 2147483647 h 59"/>
              <a:gd name="T4" fmla="*/ 2147483647 w 120"/>
              <a:gd name="T5" fmla="*/ 0 h 59"/>
              <a:gd name="T6" fmla="*/ 2147483647 w 120"/>
              <a:gd name="T7" fmla="*/ 2147483647 h 59"/>
              <a:gd name="T8" fmla="*/ 0 60000 65536"/>
              <a:gd name="T9" fmla="*/ 0 60000 65536"/>
              <a:gd name="T10" fmla="*/ 0 60000 65536"/>
              <a:gd name="T11" fmla="*/ 0 60000 65536"/>
              <a:gd name="T12" fmla="*/ 0 w 120"/>
              <a:gd name="T13" fmla="*/ 0 h 59"/>
              <a:gd name="T14" fmla="*/ 120 w 120"/>
              <a:gd name="T15" fmla="*/ 59 h 59"/>
            </a:gdLst>
            <a:ahLst/>
            <a:cxnLst>
              <a:cxn ang="T8">
                <a:pos x="T0" y="T1"/>
              </a:cxn>
              <a:cxn ang="T9">
                <a:pos x="T2" y="T3"/>
              </a:cxn>
              <a:cxn ang="T10">
                <a:pos x="T4" y="T5"/>
              </a:cxn>
              <a:cxn ang="T11">
                <a:pos x="T6" y="T7"/>
              </a:cxn>
            </a:cxnLst>
            <a:rect l="T12" t="T13" r="T14" b="T15"/>
            <a:pathLst>
              <a:path w="120" h="59">
                <a:moveTo>
                  <a:pt x="119" y="59"/>
                </a:moveTo>
                <a:lnTo>
                  <a:pt x="0" y="27"/>
                </a:lnTo>
                <a:lnTo>
                  <a:pt x="120" y="0"/>
                </a:lnTo>
                <a:lnTo>
                  <a:pt x="119" y="59"/>
                </a:lnTo>
                <a:close/>
              </a:path>
            </a:pathLst>
          </a:custGeom>
          <a:solidFill>
            <a:schemeClr val="tx2"/>
          </a:solidFill>
          <a:ln w="9525">
            <a:solidFill>
              <a:srgbClr val="FFFFFF"/>
            </a:solidFill>
            <a:round/>
            <a:headEnd/>
            <a:tailEnd/>
          </a:ln>
        </p:spPr>
        <p:txBody>
          <a:bodyPr/>
          <a:lstStyle/>
          <a:p>
            <a:pPr eaLnBrk="0" hangingPunct="0"/>
            <a:endParaRPr lang="en-CA"/>
          </a:p>
        </p:txBody>
      </p:sp>
      <p:sp>
        <p:nvSpPr>
          <p:cNvPr id="28703" name="Freeform 143"/>
          <p:cNvSpPr>
            <a:spLocks/>
          </p:cNvSpPr>
          <p:nvPr/>
        </p:nvSpPr>
        <p:spPr bwMode="auto">
          <a:xfrm>
            <a:off x="2657475" y="4217988"/>
            <a:ext cx="960438" cy="482600"/>
          </a:xfrm>
          <a:custGeom>
            <a:avLst/>
            <a:gdLst>
              <a:gd name="T0" fmla="*/ 2147483647 w 1210"/>
              <a:gd name="T1" fmla="*/ 2147483647 h 609"/>
              <a:gd name="T2" fmla="*/ 2147483647 w 1210"/>
              <a:gd name="T3" fmla="*/ 2147483647 h 609"/>
              <a:gd name="T4" fmla="*/ 2147483647 w 1210"/>
              <a:gd name="T5" fmla="*/ 2147483647 h 609"/>
              <a:gd name="T6" fmla="*/ 2147483647 w 1210"/>
              <a:gd name="T7" fmla="*/ 2147483647 h 609"/>
              <a:gd name="T8" fmla="*/ 2147483647 w 1210"/>
              <a:gd name="T9" fmla="*/ 2147483647 h 609"/>
              <a:gd name="T10" fmla="*/ 2147483647 w 1210"/>
              <a:gd name="T11" fmla="*/ 2147483647 h 609"/>
              <a:gd name="T12" fmla="*/ 2147483647 w 1210"/>
              <a:gd name="T13" fmla="*/ 2147483647 h 609"/>
              <a:gd name="T14" fmla="*/ 2147483647 w 1210"/>
              <a:gd name="T15" fmla="*/ 2147483647 h 609"/>
              <a:gd name="T16" fmla="*/ 2147483647 w 1210"/>
              <a:gd name="T17" fmla="*/ 2147483647 h 609"/>
              <a:gd name="T18" fmla="*/ 0 w 1210"/>
              <a:gd name="T19" fmla="*/ 0 h 6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0"/>
              <a:gd name="T31" fmla="*/ 0 h 609"/>
              <a:gd name="T32" fmla="*/ 1210 w 1210"/>
              <a:gd name="T33" fmla="*/ 609 h 6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0" h="609">
                <a:moveTo>
                  <a:pt x="1210" y="607"/>
                </a:moveTo>
                <a:lnTo>
                  <a:pt x="1120" y="609"/>
                </a:lnTo>
                <a:lnTo>
                  <a:pt x="1029" y="606"/>
                </a:lnTo>
                <a:lnTo>
                  <a:pt x="851" y="580"/>
                </a:lnTo>
                <a:lnTo>
                  <a:pt x="682" y="533"/>
                </a:lnTo>
                <a:lnTo>
                  <a:pt x="520" y="464"/>
                </a:lnTo>
                <a:lnTo>
                  <a:pt x="370" y="376"/>
                </a:lnTo>
                <a:lnTo>
                  <a:pt x="231" y="269"/>
                </a:lnTo>
                <a:lnTo>
                  <a:pt x="107" y="144"/>
                </a:lnTo>
                <a:lnTo>
                  <a:pt x="0" y="0"/>
                </a:lnTo>
              </a:path>
            </a:pathLst>
          </a:custGeom>
          <a:noFill/>
          <a:ln w="28575">
            <a:solidFill>
              <a:srgbClr val="FFFFFF"/>
            </a:solidFill>
            <a:round/>
            <a:headEnd/>
            <a:tailEnd/>
          </a:ln>
        </p:spPr>
        <p:txBody>
          <a:bodyPr/>
          <a:lstStyle/>
          <a:p>
            <a:pPr eaLnBrk="0" hangingPunct="0"/>
            <a:endParaRPr lang="en-CA"/>
          </a:p>
        </p:txBody>
      </p:sp>
      <p:sp>
        <p:nvSpPr>
          <p:cNvPr id="28704" name="Freeform 144"/>
          <p:cNvSpPr>
            <a:spLocks/>
          </p:cNvSpPr>
          <p:nvPr/>
        </p:nvSpPr>
        <p:spPr bwMode="auto">
          <a:xfrm>
            <a:off x="2646363" y="4202113"/>
            <a:ext cx="76200" cy="88900"/>
          </a:xfrm>
          <a:custGeom>
            <a:avLst/>
            <a:gdLst>
              <a:gd name="T0" fmla="*/ 2147483647 w 95"/>
              <a:gd name="T1" fmla="*/ 2147483647 h 111"/>
              <a:gd name="T2" fmla="*/ 0 w 95"/>
              <a:gd name="T3" fmla="*/ 0 h 111"/>
              <a:gd name="T4" fmla="*/ 2147483647 w 95"/>
              <a:gd name="T5" fmla="*/ 2147483647 h 111"/>
              <a:gd name="T6" fmla="*/ 2147483647 w 95"/>
              <a:gd name="T7" fmla="*/ 2147483647 h 111"/>
              <a:gd name="T8" fmla="*/ 0 60000 65536"/>
              <a:gd name="T9" fmla="*/ 0 60000 65536"/>
              <a:gd name="T10" fmla="*/ 0 60000 65536"/>
              <a:gd name="T11" fmla="*/ 0 60000 65536"/>
              <a:gd name="T12" fmla="*/ 0 w 95"/>
              <a:gd name="T13" fmla="*/ 0 h 111"/>
              <a:gd name="T14" fmla="*/ 95 w 95"/>
              <a:gd name="T15" fmla="*/ 111 h 111"/>
            </a:gdLst>
            <a:ahLst/>
            <a:cxnLst>
              <a:cxn ang="T8">
                <a:pos x="T0" y="T1"/>
              </a:cxn>
              <a:cxn ang="T9">
                <a:pos x="T2" y="T3"/>
              </a:cxn>
              <a:cxn ang="T10">
                <a:pos x="T4" y="T5"/>
              </a:cxn>
              <a:cxn ang="T11">
                <a:pos x="T6" y="T7"/>
              </a:cxn>
            </a:cxnLst>
            <a:rect l="T12" t="T13" r="T14" b="T15"/>
            <a:pathLst>
              <a:path w="95" h="111">
                <a:moveTo>
                  <a:pt x="47" y="111"/>
                </a:moveTo>
                <a:lnTo>
                  <a:pt x="0" y="0"/>
                </a:lnTo>
                <a:lnTo>
                  <a:pt x="95" y="78"/>
                </a:lnTo>
                <a:lnTo>
                  <a:pt x="47" y="111"/>
                </a:lnTo>
                <a:close/>
              </a:path>
            </a:pathLst>
          </a:custGeom>
          <a:solidFill>
            <a:schemeClr val="tx2"/>
          </a:solidFill>
          <a:ln w="9525">
            <a:solidFill>
              <a:srgbClr val="FFFFFF"/>
            </a:solidFill>
            <a:round/>
            <a:headEnd/>
            <a:tailEnd/>
          </a:ln>
        </p:spPr>
        <p:txBody>
          <a:bodyPr/>
          <a:lstStyle/>
          <a:p>
            <a:pPr eaLnBrk="0" hangingPunct="0"/>
            <a:endParaRPr lang="en-CA"/>
          </a:p>
        </p:txBody>
      </p:sp>
      <p:sp>
        <p:nvSpPr>
          <p:cNvPr id="28705" name="Freeform 145"/>
          <p:cNvSpPr>
            <a:spLocks/>
          </p:cNvSpPr>
          <p:nvPr/>
        </p:nvSpPr>
        <p:spPr bwMode="auto">
          <a:xfrm>
            <a:off x="3541713" y="4678363"/>
            <a:ext cx="96837" cy="46037"/>
          </a:xfrm>
          <a:custGeom>
            <a:avLst/>
            <a:gdLst>
              <a:gd name="T0" fmla="*/ 0 w 121"/>
              <a:gd name="T1" fmla="*/ 0 h 59"/>
              <a:gd name="T2" fmla="*/ 2147483647 w 121"/>
              <a:gd name="T3" fmla="*/ 2147483647 h 59"/>
              <a:gd name="T4" fmla="*/ 2147483647 w 121"/>
              <a:gd name="T5" fmla="*/ 2147483647 h 59"/>
              <a:gd name="T6" fmla="*/ 0 w 121"/>
              <a:gd name="T7" fmla="*/ 0 h 59"/>
              <a:gd name="T8" fmla="*/ 0 60000 65536"/>
              <a:gd name="T9" fmla="*/ 0 60000 65536"/>
              <a:gd name="T10" fmla="*/ 0 60000 65536"/>
              <a:gd name="T11" fmla="*/ 0 60000 65536"/>
              <a:gd name="T12" fmla="*/ 0 w 121"/>
              <a:gd name="T13" fmla="*/ 0 h 59"/>
              <a:gd name="T14" fmla="*/ 121 w 121"/>
              <a:gd name="T15" fmla="*/ 59 h 59"/>
            </a:gdLst>
            <a:ahLst/>
            <a:cxnLst>
              <a:cxn ang="T8">
                <a:pos x="T0" y="T1"/>
              </a:cxn>
              <a:cxn ang="T9">
                <a:pos x="T2" y="T3"/>
              </a:cxn>
              <a:cxn ang="T10">
                <a:pos x="T4" y="T5"/>
              </a:cxn>
              <a:cxn ang="T11">
                <a:pos x="T6" y="T7"/>
              </a:cxn>
            </a:cxnLst>
            <a:rect l="T12" t="T13" r="T14" b="T15"/>
            <a:pathLst>
              <a:path w="121" h="59">
                <a:moveTo>
                  <a:pt x="0" y="0"/>
                </a:moveTo>
                <a:lnTo>
                  <a:pt x="121" y="27"/>
                </a:lnTo>
                <a:lnTo>
                  <a:pt x="1" y="59"/>
                </a:lnTo>
                <a:lnTo>
                  <a:pt x="0" y="0"/>
                </a:lnTo>
                <a:close/>
              </a:path>
            </a:pathLst>
          </a:custGeom>
          <a:solidFill>
            <a:schemeClr val="tx2"/>
          </a:solidFill>
          <a:ln w="9525">
            <a:solidFill>
              <a:srgbClr val="FFFFFF"/>
            </a:solidFill>
            <a:round/>
            <a:headEnd/>
            <a:tailEnd/>
          </a:ln>
        </p:spPr>
        <p:txBody>
          <a:bodyPr/>
          <a:lstStyle/>
          <a:p>
            <a:pPr eaLnBrk="0" hangingPunct="0"/>
            <a:endParaRPr lang="en-CA"/>
          </a:p>
        </p:txBody>
      </p:sp>
      <p:sp>
        <p:nvSpPr>
          <p:cNvPr id="28706" name="Freeform 146"/>
          <p:cNvSpPr>
            <a:spLocks/>
          </p:cNvSpPr>
          <p:nvPr/>
        </p:nvSpPr>
        <p:spPr bwMode="auto">
          <a:xfrm>
            <a:off x="5408613" y="1838325"/>
            <a:ext cx="960437" cy="484188"/>
          </a:xfrm>
          <a:custGeom>
            <a:avLst/>
            <a:gdLst>
              <a:gd name="T0" fmla="*/ 0 w 1211"/>
              <a:gd name="T1" fmla="*/ 2147483647 h 610"/>
              <a:gd name="T2" fmla="*/ 2147483647 w 1211"/>
              <a:gd name="T3" fmla="*/ 0 h 610"/>
              <a:gd name="T4" fmla="*/ 2147483647 w 1211"/>
              <a:gd name="T5" fmla="*/ 0 h 610"/>
              <a:gd name="T6" fmla="*/ 2147483647 w 1211"/>
              <a:gd name="T7" fmla="*/ 2147483647 h 610"/>
              <a:gd name="T8" fmla="*/ 2147483647 w 1211"/>
              <a:gd name="T9" fmla="*/ 2147483647 h 610"/>
              <a:gd name="T10" fmla="*/ 2147483647 w 1211"/>
              <a:gd name="T11" fmla="*/ 2147483647 h 610"/>
              <a:gd name="T12" fmla="*/ 2147483647 w 1211"/>
              <a:gd name="T13" fmla="*/ 2147483647 h 610"/>
              <a:gd name="T14" fmla="*/ 2147483647 w 1211"/>
              <a:gd name="T15" fmla="*/ 2147483647 h 610"/>
              <a:gd name="T16" fmla="*/ 2147483647 w 1211"/>
              <a:gd name="T17" fmla="*/ 2147483647 h 610"/>
              <a:gd name="T18" fmla="*/ 2147483647 w 1211"/>
              <a:gd name="T19" fmla="*/ 2147483647 h 610"/>
              <a:gd name="T20" fmla="*/ 2147483647 w 1211"/>
              <a:gd name="T21" fmla="*/ 2147483647 h 6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1"/>
              <a:gd name="T34" fmla="*/ 0 h 610"/>
              <a:gd name="T35" fmla="*/ 1211 w 1211"/>
              <a:gd name="T36" fmla="*/ 610 h 6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1" h="610">
                <a:moveTo>
                  <a:pt x="0" y="2"/>
                </a:moveTo>
                <a:lnTo>
                  <a:pt x="90" y="0"/>
                </a:lnTo>
                <a:lnTo>
                  <a:pt x="134" y="0"/>
                </a:lnTo>
                <a:lnTo>
                  <a:pt x="181" y="3"/>
                </a:lnTo>
                <a:lnTo>
                  <a:pt x="358" y="29"/>
                </a:lnTo>
                <a:lnTo>
                  <a:pt x="528" y="76"/>
                </a:lnTo>
                <a:lnTo>
                  <a:pt x="690" y="144"/>
                </a:lnTo>
                <a:lnTo>
                  <a:pt x="840" y="233"/>
                </a:lnTo>
                <a:lnTo>
                  <a:pt x="979" y="340"/>
                </a:lnTo>
                <a:lnTo>
                  <a:pt x="1103" y="465"/>
                </a:lnTo>
                <a:lnTo>
                  <a:pt x="1211" y="610"/>
                </a:lnTo>
              </a:path>
            </a:pathLst>
          </a:custGeom>
          <a:noFill/>
          <a:ln w="28575">
            <a:solidFill>
              <a:srgbClr val="FFFFFF"/>
            </a:solidFill>
            <a:round/>
            <a:headEnd/>
            <a:tailEnd/>
          </a:ln>
        </p:spPr>
        <p:txBody>
          <a:bodyPr/>
          <a:lstStyle/>
          <a:p>
            <a:pPr eaLnBrk="0" hangingPunct="0"/>
            <a:endParaRPr lang="en-CA"/>
          </a:p>
        </p:txBody>
      </p:sp>
      <p:sp>
        <p:nvSpPr>
          <p:cNvPr id="28707" name="Freeform 147"/>
          <p:cNvSpPr>
            <a:spLocks/>
          </p:cNvSpPr>
          <p:nvPr/>
        </p:nvSpPr>
        <p:spPr bwMode="auto">
          <a:xfrm>
            <a:off x="6303963" y="2251075"/>
            <a:ext cx="76200" cy="87313"/>
          </a:xfrm>
          <a:custGeom>
            <a:avLst/>
            <a:gdLst>
              <a:gd name="T0" fmla="*/ 2147483647 w 96"/>
              <a:gd name="T1" fmla="*/ 0 h 110"/>
              <a:gd name="T2" fmla="*/ 2147483647 w 96"/>
              <a:gd name="T3" fmla="*/ 2147483647 h 110"/>
              <a:gd name="T4" fmla="*/ 0 w 96"/>
              <a:gd name="T5" fmla="*/ 2147483647 h 110"/>
              <a:gd name="T6" fmla="*/ 2147483647 w 96"/>
              <a:gd name="T7" fmla="*/ 0 h 110"/>
              <a:gd name="T8" fmla="*/ 0 60000 65536"/>
              <a:gd name="T9" fmla="*/ 0 60000 65536"/>
              <a:gd name="T10" fmla="*/ 0 60000 65536"/>
              <a:gd name="T11" fmla="*/ 0 60000 65536"/>
              <a:gd name="T12" fmla="*/ 0 w 96"/>
              <a:gd name="T13" fmla="*/ 0 h 110"/>
              <a:gd name="T14" fmla="*/ 96 w 96"/>
              <a:gd name="T15" fmla="*/ 110 h 110"/>
            </a:gdLst>
            <a:ahLst/>
            <a:cxnLst>
              <a:cxn ang="T8">
                <a:pos x="T0" y="T1"/>
              </a:cxn>
              <a:cxn ang="T9">
                <a:pos x="T2" y="T3"/>
              </a:cxn>
              <a:cxn ang="T10">
                <a:pos x="T4" y="T5"/>
              </a:cxn>
              <a:cxn ang="T11">
                <a:pos x="T6" y="T7"/>
              </a:cxn>
            </a:cxnLst>
            <a:rect l="T12" t="T13" r="T14" b="T15"/>
            <a:pathLst>
              <a:path w="96" h="110">
                <a:moveTo>
                  <a:pt x="49" y="0"/>
                </a:moveTo>
                <a:lnTo>
                  <a:pt x="96" y="110"/>
                </a:lnTo>
                <a:lnTo>
                  <a:pt x="0" y="33"/>
                </a:lnTo>
                <a:lnTo>
                  <a:pt x="49" y="0"/>
                </a:lnTo>
                <a:close/>
              </a:path>
            </a:pathLst>
          </a:custGeom>
          <a:solidFill>
            <a:schemeClr val="tx2"/>
          </a:solidFill>
          <a:ln w="9525">
            <a:solidFill>
              <a:srgbClr val="FFFFFF"/>
            </a:solidFill>
            <a:round/>
            <a:headEnd/>
            <a:tailEnd/>
          </a:ln>
        </p:spPr>
        <p:txBody>
          <a:bodyPr/>
          <a:lstStyle/>
          <a:p>
            <a:pPr eaLnBrk="0" hangingPunct="0"/>
            <a:endParaRPr lang="en-CA"/>
          </a:p>
        </p:txBody>
      </p:sp>
      <p:sp>
        <p:nvSpPr>
          <p:cNvPr id="28708" name="Freeform 148"/>
          <p:cNvSpPr>
            <a:spLocks/>
          </p:cNvSpPr>
          <p:nvPr/>
        </p:nvSpPr>
        <p:spPr bwMode="auto">
          <a:xfrm>
            <a:off x="5387975" y="1816100"/>
            <a:ext cx="95250" cy="46038"/>
          </a:xfrm>
          <a:custGeom>
            <a:avLst/>
            <a:gdLst>
              <a:gd name="T0" fmla="*/ 2147483647 w 120"/>
              <a:gd name="T1" fmla="*/ 2147483647 h 59"/>
              <a:gd name="T2" fmla="*/ 0 w 120"/>
              <a:gd name="T3" fmla="*/ 2147483647 h 59"/>
              <a:gd name="T4" fmla="*/ 2147483647 w 120"/>
              <a:gd name="T5" fmla="*/ 0 h 59"/>
              <a:gd name="T6" fmla="*/ 2147483647 w 120"/>
              <a:gd name="T7" fmla="*/ 2147483647 h 59"/>
              <a:gd name="T8" fmla="*/ 0 60000 65536"/>
              <a:gd name="T9" fmla="*/ 0 60000 65536"/>
              <a:gd name="T10" fmla="*/ 0 60000 65536"/>
              <a:gd name="T11" fmla="*/ 0 60000 65536"/>
              <a:gd name="T12" fmla="*/ 0 w 120"/>
              <a:gd name="T13" fmla="*/ 0 h 59"/>
              <a:gd name="T14" fmla="*/ 120 w 120"/>
              <a:gd name="T15" fmla="*/ 59 h 59"/>
            </a:gdLst>
            <a:ahLst/>
            <a:cxnLst>
              <a:cxn ang="T8">
                <a:pos x="T0" y="T1"/>
              </a:cxn>
              <a:cxn ang="T9">
                <a:pos x="T2" y="T3"/>
              </a:cxn>
              <a:cxn ang="T10">
                <a:pos x="T4" y="T5"/>
              </a:cxn>
              <a:cxn ang="T11">
                <a:pos x="T6" y="T7"/>
              </a:cxn>
            </a:cxnLst>
            <a:rect l="T12" t="T13" r="T14" b="T15"/>
            <a:pathLst>
              <a:path w="120" h="59">
                <a:moveTo>
                  <a:pt x="120" y="59"/>
                </a:moveTo>
                <a:lnTo>
                  <a:pt x="0" y="31"/>
                </a:lnTo>
                <a:lnTo>
                  <a:pt x="119" y="0"/>
                </a:lnTo>
                <a:lnTo>
                  <a:pt x="120" y="59"/>
                </a:lnTo>
                <a:close/>
              </a:path>
            </a:pathLst>
          </a:custGeom>
          <a:solidFill>
            <a:schemeClr val="tx2"/>
          </a:solidFill>
          <a:ln w="9525">
            <a:solidFill>
              <a:srgbClr val="FFFFFF"/>
            </a:solidFill>
            <a:round/>
            <a:headEnd/>
            <a:tailEnd/>
          </a:ln>
        </p:spPr>
        <p:txBody>
          <a:bodyPr/>
          <a:lstStyle/>
          <a:p>
            <a:pPr eaLnBrk="0" hangingPunct="0"/>
            <a:endParaRPr lang="en-CA"/>
          </a:p>
        </p:txBody>
      </p:sp>
      <p:sp>
        <p:nvSpPr>
          <p:cNvPr id="28709" name="Line 154"/>
          <p:cNvSpPr>
            <a:spLocks noChangeShapeType="1"/>
          </p:cNvSpPr>
          <p:nvPr/>
        </p:nvSpPr>
        <p:spPr bwMode="auto">
          <a:xfrm>
            <a:off x="6443663" y="2754313"/>
            <a:ext cx="1587" cy="914400"/>
          </a:xfrm>
          <a:prstGeom prst="line">
            <a:avLst/>
          </a:prstGeom>
          <a:noFill/>
          <a:ln w="28575">
            <a:solidFill>
              <a:srgbClr val="FFFFFF"/>
            </a:solidFill>
            <a:round/>
            <a:headEnd/>
            <a:tailEnd/>
          </a:ln>
        </p:spPr>
        <p:txBody>
          <a:bodyPr/>
          <a:lstStyle/>
          <a:p>
            <a:endParaRPr lang="en-US"/>
          </a:p>
        </p:txBody>
      </p:sp>
      <p:sp>
        <p:nvSpPr>
          <p:cNvPr id="28710" name="Freeform 155"/>
          <p:cNvSpPr>
            <a:spLocks/>
          </p:cNvSpPr>
          <p:nvPr/>
        </p:nvSpPr>
        <p:spPr bwMode="auto">
          <a:xfrm>
            <a:off x="6418263" y="3644900"/>
            <a:ext cx="47625" cy="93663"/>
          </a:xfrm>
          <a:custGeom>
            <a:avLst/>
            <a:gdLst>
              <a:gd name="T0" fmla="*/ 2147483647 w 60"/>
              <a:gd name="T1" fmla="*/ 0 h 117"/>
              <a:gd name="T2" fmla="*/ 2147483647 w 60"/>
              <a:gd name="T3" fmla="*/ 2147483647 h 117"/>
              <a:gd name="T4" fmla="*/ 0 w 60"/>
              <a:gd name="T5" fmla="*/ 0 h 117"/>
              <a:gd name="T6" fmla="*/ 2147483647 w 60"/>
              <a:gd name="T7" fmla="*/ 0 h 117"/>
              <a:gd name="T8" fmla="*/ 0 60000 65536"/>
              <a:gd name="T9" fmla="*/ 0 60000 65536"/>
              <a:gd name="T10" fmla="*/ 0 60000 65536"/>
              <a:gd name="T11" fmla="*/ 0 60000 65536"/>
              <a:gd name="T12" fmla="*/ 0 w 60"/>
              <a:gd name="T13" fmla="*/ 0 h 117"/>
              <a:gd name="T14" fmla="*/ 60 w 60"/>
              <a:gd name="T15" fmla="*/ 117 h 117"/>
            </a:gdLst>
            <a:ahLst/>
            <a:cxnLst>
              <a:cxn ang="T8">
                <a:pos x="T0" y="T1"/>
              </a:cxn>
              <a:cxn ang="T9">
                <a:pos x="T2" y="T3"/>
              </a:cxn>
              <a:cxn ang="T10">
                <a:pos x="T4" y="T5"/>
              </a:cxn>
              <a:cxn ang="T11">
                <a:pos x="T6" y="T7"/>
              </a:cxn>
            </a:cxnLst>
            <a:rect l="T12" t="T13" r="T14" b="T15"/>
            <a:pathLst>
              <a:path w="60" h="117">
                <a:moveTo>
                  <a:pt x="60" y="0"/>
                </a:moveTo>
                <a:lnTo>
                  <a:pt x="30" y="117"/>
                </a:lnTo>
                <a:lnTo>
                  <a:pt x="0" y="0"/>
                </a:lnTo>
                <a:lnTo>
                  <a:pt x="60" y="0"/>
                </a:lnTo>
                <a:close/>
              </a:path>
            </a:pathLst>
          </a:custGeom>
          <a:solidFill>
            <a:schemeClr val="tx2"/>
          </a:solidFill>
          <a:ln w="9525">
            <a:solidFill>
              <a:srgbClr val="FFFFFF"/>
            </a:solidFill>
            <a:round/>
            <a:headEnd/>
            <a:tailEnd/>
          </a:ln>
        </p:spPr>
        <p:txBody>
          <a:bodyPr/>
          <a:lstStyle/>
          <a:p>
            <a:pPr eaLnBrk="0" hangingPunct="0"/>
            <a:endParaRPr lang="en-CA"/>
          </a:p>
        </p:txBody>
      </p:sp>
      <p:sp>
        <p:nvSpPr>
          <p:cNvPr id="28711" name="Freeform 156"/>
          <p:cNvSpPr>
            <a:spLocks/>
          </p:cNvSpPr>
          <p:nvPr/>
        </p:nvSpPr>
        <p:spPr bwMode="auto">
          <a:xfrm>
            <a:off x="6418263" y="2733675"/>
            <a:ext cx="47625" cy="93663"/>
          </a:xfrm>
          <a:custGeom>
            <a:avLst/>
            <a:gdLst>
              <a:gd name="T0" fmla="*/ 0 w 60"/>
              <a:gd name="T1" fmla="*/ 2147483647 h 117"/>
              <a:gd name="T2" fmla="*/ 2147483647 w 60"/>
              <a:gd name="T3" fmla="*/ 0 h 117"/>
              <a:gd name="T4" fmla="*/ 2147483647 w 60"/>
              <a:gd name="T5" fmla="*/ 2147483647 h 117"/>
              <a:gd name="T6" fmla="*/ 0 w 60"/>
              <a:gd name="T7" fmla="*/ 2147483647 h 117"/>
              <a:gd name="T8" fmla="*/ 0 60000 65536"/>
              <a:gd name="T9" fmla="*/ 0 60000 65536"/>
              <a:gd name="T10" fmla="*/ 0 60000 65536"/>
              <a:gd name="T11" fmla="*/ 0 60000 65536"/>
              <a:gd name="T12" fmla="*/ 0 w 60"/>
              <a:gd name="T13" fmla="*/ 0 h 117"/>
              <a:gd name="T14" fmla="*/ 60 w 60"/>
              <a:gd name="T15" fmla="*/ 117 h 117"/>
            </a:gdLst>
            <a:ahLst/>
            <a:cxnLst>
              <a:cxn ang="T8">
                <a:pos x="T0" y="T1"/>
              </a:cxn>
              <a:cxn ang="T9">
                <a:pos x="T2" y="T3"/>
              </a:cxn>
              <a:cxn ang="T10">
                <a:pos x="T4" y="T5"/>
              </a:cxn>
              <a:cxn ang="T11">
                <a:pos x="T6" y="T7"/>
              </a:cxn>
            </a:cxnLst>
            <a:rect l="T12" t="T13" r="T14" b="T15"/>
            <a:pathLst>
              <a:path w="60" h="117">
                <a:moveTo>
                  <a:pt x="0" y="117"/>
                </a:moveTo>
                <a:lnTo>
                  <a:pt x="30" y="0"/>
                </a:lnTo>
                <a:lnTo>
                  <a:pt x="60" y="117"/>
                </a:lnTo>
                <a:lnTo>
                  <a:pt x="0" y="117"/>
                </a:lnTo>
                <a:close/>
              </a:path>
            </a:pathLst>
          </a:custGeom>
          <a:solidFill>
            <a:schemeClr val="tx2"/>
          </a:solidFill>
          <a:ln w="9525">
            <a:solidFill>
              <a:srgbClr val="FFFFFF"/>
            </a:solidFill>
            <a:round/>
            <a:headEnd/>
            <a:tailEnd/>
          </a:ln>
        </p:spPr>
        <p:txBody>
          <a:bodyPr/>
          <a:lstStyle/>
          <a:p>
            <a:pPr eaLnBrk="0" hangingPunct="0"/>
            <a:endParaRPr lang="en-CA"/>
          </a:p>
        </p:txBody>
      </p:sp>
      <p:sp>
        <p:nvSpPr>
          <p:cNvPr id="28712" name="Text Box 80"/>
          <p:cNvSpPr txBox="1">
            <a:spLocks noChangeArrowheads="1"/>
          </p:cNvSpPr>
          <p:nvPr/>
        </p:nvSpPr>
        <p:spPr bwMode="auto">
          <a:xfrm>
            <a:off x="441325" y="265113"/>
            <a:ext cx="4443413" cy="369887"/>
          </a:xfrm>
          <a:prstGeom prst="rect">
            <a:avLst/>
          </a:prstGeom>
          <a:noFill/>
          <a:ln w="9525">
            <a:noFill/>
            <a:miter lim="800000"/>
            <a:headEnd/>
            <a:tailEnd/>
          </a:ln>
        </p:spPr>
        <p:txBody>
          <a:bodyPr wrap="none">
            <a:spAutoFit/>
          </a:bodyPr>
          <a:lstStyle/>
          <a:p>
            <a:pPr eaLnBrk="0" hangingPunct="0"/>
            <a:r>
              <a:rPr lang="en-CA" b="1">
                <a:solidFill>
                  <a:srgbClr val="007700"/>
                </a:solidFill>
              </a:rPr>
              <a:t>Threats to water quality of inland lakes</a:t>
            </a:r>
            <a:endParaRPr lang="en-US" b="1">
              <a:solidFill>
                <a:srgbClr val="007700"/>
              </a:solidFill>
            </a:endParaRPr>
          </a:p>
        </p:txBody>
      </p:sp>
      <p:sp>
        <p:nvSpPr>
          <p:cNvPr id="46" name="Line 82"/>
          <p:cNvSpPr>
            <a:spLocks noChangeShapeType="1"/>
          </p:cNvSpPr>
          <p:nvPr/>
        </p:nvSpPr>
        <p:spPr bwMode="auto">
          <a:xfrm>
            <a:off x="533400" y="685800"/>
            <a:ext cx="8001000" cy="0"/>
          </a:xfrm>
          <a:prstGeom prst="line">
            <a:avLst/>
          </a:prstGeom>
          <a:noFill/>
          <a:ln w="38100">
            <a:solidFill>
              <a:schemeClr val="tx2">
                <a:lumMod val="75000"/>
              </a:schemeClr>
            </a:solidFill>
            <a:round/>
            <a:headEnd/>
            <a:tailEnd/>
          </a:ln>
        </p:spPr>
        <p:txBody>
          <a:bodyPr/>
          <a:lstStyle/>
          <a:p>
            <a:pPr eaLnBrk="0" hangingPunct="0">
              <a:defRPr/>
            </a:pPr>
            <a:endParaRPr lang="en-US">
              <a:latin typeface="Arial" pitchFamily="-108" charset="0"/>
              <a:ea typeface="ＭＳ Ｐゴシック" pitchFamily="-108" charset="-128"/>
              <a:cs typeface="+mn-cs"/>
            </a:endParaRPr>
          </a:p>
        </p:txBody>
      </p:sp>
      <p:sp>
        <p:nvSpPr>
          <p:cNvPr id="28714" name="Slide Number Placeholder 82"/>
          <p:cNvSpPr>
            <a:spLocks noGrp="1"/>
          </p:cNvSpPr>
          <p:nvPr>
            <p:ph type="sldNum" sz="quarter" idx="4294967295"/>
          </p:nvPr>
        </p:nvSpPr>
        <p:spPr>
          <a:xfrm>
            <a:off x="107950" y="6408738"/>
            <a:ext cx="898525" cy="476250"/>
          </a:xfrm>
          <a:prstGeom prst="rect">
            <a:avLst/>
          </a:prstGeom>
        </p:spPr>
        <p:txBody>
          <a:bodyPr/>
          <a:lstStyle/>
          <a:p>
            <a:pPr>
              <a:defRPr/>
            </a:pPr>
            <a:fld id="{378338B8-C914-40FB-8C70-F35258E8957D}" type="slidenum">
              <a:rPr lang="en-US" smtClean="0">
                <a:latin typeface="Helvetica Light"/>
                <a:ea typeface="ＭＳ Ｐゴシック"/>
              </a:rPr>
              <a:pPr>
                <a:defRPr/>
              </a:pPr>
              <a:t>6</a:t>
            </a:fld>
            <a:endParaRPr lang="en-US">
              <a:latin typeface="Helvetica Light"/>
              <a:ea typeface="ＭＳ Ｐゴシック"/>
            </a:endParaRPr>
          </a:p>
        </p:txBody>
      </p:sp>
      <p:sp>
        <p:nvSpPr>
          <p:cNvPr id="86" name="TextBox 85"/>
          <p:cNvSpPr txBox="1"/>
          <p:nvPr/>
        </p:nvSpPr>
        <p:spPr>
          <a:xfrm>
            <a:off x="4572000" y="5410200"/>
            <a:ext cx="3124200" cy="246063"/>
          </a:xfrm>
          <a:prstGeom prst="rect">
            <a:avLst/>
          </a:prstGeom>
          <a:noFill/>
        </p:spPr>
        <p:txBody>
          <a:bodyPr>
            <a:spAutoFit/>
          </a:bodyPr>
          <a:lstStyle/>
          <a:p>
            <a:pPr algn="r" eaLnBrk="0" hangingPunct="0">
              <a:defRPr/>
            </a:pPr>
            <a:r>
              <a:rPr lang="en-US" sz="1000" i="1" dirty="0">
                <a:solidFill>
                  <a:schemeClr val="accent5">
                    <a:lumMod val="20000"/>
                    <a:lumOff val="80000"/>
                  </a:schemeClr>
                </a:solidFill>
                <a:latin typeface="Arial" pitchFamily="-108" charset="0"/>
                <a:ea typeface="ＭＳ Ｐゴシック" pitchFamily="-108" charset="-128"/>
                <a:cs typeface="+mn-cs"/>
              </a:rPr>
              <a:t>Photo: Gregory Brand</a:t>
            </a:r>
          </a:p>
        </p:txBody>
      </p:sp>
    </p:spTree>
    <p:extLst>
      <p:ext uri="{BB962C8B-B14F-4D97-AF65-F5344CB8AC3E}">
        <p14:creationId xmlns:p14="http://schemas.microsoft.com/office/powerpoint/2010/main" val="84993639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6" descr="\\Desc_ntfs3\Public2002\Digital Images\Lakes\Gleotrichea.jpg"/>
          <p:cNvPicPr>
            <a:picLocks noChangeAspect="1" noChangeArrowheads="1"/>
          </p:cNvPicPr>
          <p:nvPr/>
        </p:nvPicPr>
        <p:blipFill>
          <a:blip r:embed="rId3"/>
          <a:srcRect/>
          <a:stretch>
            <a:fillRect/>
          </a:stretch>
        </p:blipFill>
        <p:spPr bwMode="auto">
          <a:xfrm>
            <a:off x="569913" y="858838"/>
            <a:ext cx="1938337" cy="2474912"/>
          </a:xfrm>
          <a:prstGeom prst="rect">
            <a:avLst/>
          </a:prstGeom>
          <a:noFill/>
          <a:ln w="9525">
            <a:noFill/>
            <a:miter lim="800000"/>
            <a:headEnd/>
            <a:tailEnd/>
          </a:ln>
        </p:spPr>
      </p:pic>
      <p:sp>
        <p:nvSpPr>
          <p:cNvPr id="84" name="Left-Right Arrow 83"/>
          <p:cNvSpPr/>
          <p:nvPr/>
        </p:nvSpPr>
        <p:spPr>
          <a:xfrm>
            <a:off x="2762250" y="2933700"/>
            <a:ext cx="2190750" cy="569913"/>
          </a:xfrm>
          <a:prstGeom prst="leftRightArrow">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pic>
        <p:nvPicPr>
          <p:cNvPr id="32771" name="Picture 86" descr="IMG_4110.JPG"/>
          <p:cNvPicPr>
            <a:picLocks noChangeAspect="1"/>
          </p:cNvPicPr>
          <p:nvPr/>
        </p:nvPicPr>
        <p:blipFill>
          <a:blip r:embed="rId4"/>
          <a:srcRect/>
          <a:stretch>
            <a:fillRect/>
          </a:stretch>
        </p:blipFill>
        <p:spPr bwMode="auto">
          <a:xfrm>
            <a:off x="5246688" y="1809750"/>
            <a:ext cx="3605212" cy="2508250"/>
          </a:xfrm>
          <a:prstGeom prst="rect">
            <a:avLst/>
          </a:prstGeom>
          <a:noFill/>
          <a:ln w="9525">
            <a:noFill/>
            <a:miter lim="800000"/>
            <a:headEnd/>
            <a:tailEnd/>
          </a:ln>
        </p:spPr>
      </p:pic>
      <p:sp>
        <p:nvSpPr>
          <p:cNvPr id="32772" name="TextBox 88"/>
          <p:cNvSpPr txBox="1">
            <a:spLocks noChangeArrowheads="1"/>
          </p:cNvSpPr>
          <p:nvPr/>
        </p:nvSpPr>
        <p:spPr bwMode="auto">
          <a:xfrm>
            <a:off x="3025775" y="2433638"/>
            <a:ext cx="1681163" cy="400050"/>
          </a:xfrm>
          <a:prstGeom prst="rect">
            <a:avLst/>
          </a:prstGeom>
          <a:noFill/>
          <a:ln w="9525">
            <a:noFill/>
            <a:miter lim="800000"/>
            <a:headEnd/>
            <a:tailEnd/>
          </a:ln>
        </p:spPr>
        <p:txBody>
          <a:bodyPr wrap="none">
            <a:spAutoFit/>
          </a:bodyPr>
          <a:lstStyle/>
          <a:p>
            <a:pPr eaLnBrk="0" hangingPunct="0"/>
            <a:r>
              <a:rPr lang="en-US" sz="2000" b="1">
                <a:solidFill>
                  <a:srgbClr val="800000"/>
                </a:solidFill>
              </a:rPr>
              <a:t>Phosphorus</a:t>
            </a:r>
          </a:p>
        </p:txBody>
      </p:sp>
      <p:sp>
        <p:nvSpPr>
          <p:cNvPr id="32773" name="TextBox 90"/>
          <p:cNvSpPr txBox="1">
            <a:spLocks noChangeArrowheads="1"/>
          </p:cNvSpPr>
          <p:nvPr/>
        </p:nvSpPr>
        <p:spPr bwMode="auto">
          <a:xfrm>
            <a:off x="5246688" y="3933825"/>
            <a:ext cx="3605212" cy="369888"/>
          </a:xfrm>
          <a:prstGeom prst="rect">
            <a:avLst/>
          </a:prstGeom>
          <a:noFill/>
          <a:ln w="9525">
            <a:noFill/>
            <a:miter lim="800000"/>
            <a:headEnd/>
            <a:tailEnd/>
          </a:ln>
        </p:spPr>
        <p:txBody>
          <a:bodyPr>
            <a:spAutoFit/>
          </a:bodyPr>
          <a:lstStyle/>
          <a:p>
            <a:pPr algn="r" eaLnBrk="0" hangingPunct="0"/>
            <a:r>
              <a:rPr lang="en-US" dirty="0">
                <a:solidFill>
                  <a:srgbClr val="F0FF64"/>
                </a:solidFill>
              </a:rPr>
              <a:t>Shoreline development</a:t>
            </a:r>
          </a:p>
        </p:txBody>
      </p:sp>
      <p:sp>
        <p:nvSpPr>
          <p:cNvPr id="32774" name="Rectangle 92"/>
          <p:cNvSpPr>
            <a:spLocks noChangeArrowheads="1"/>
          </p:cNvSpPr>
          <p:nvPr/>
        </p:nvSpPr>
        <p:spPr bwMode="auto">
          <a:xfrm>
            <a:off x="3527425" y="4875213"/>
            <a:ext cx="5295900" cy="646112"/>
          </a:xfrm>
          <a:prstGeom prst="rect">
            <a:avLst/>
          </a:prstGeom>
          <a:noFill/>
          <a:ln w="9525">
            <a:noFill/>
            <a:miter lim="800000"/>
            <a:headEnd/>
            <a:tailEnd/>
          </a:ln>
        </p:spPr>
        <p:txBody>
          <a:bodyPr>
            <a:spAutoFit/>
          </a:bodyPr>
          <a:lstStyle/>
          <a:p>
            <a:pPr eaLnBrk="0" hangingPunct="0"/>
            <a:r>
              <a:rPr lang="en-US" b="1" dirty="0">
                <a:solidFill>
                  <a:srgbClr val="000073"/>
                </a:solidFill>
                <a:cs typeface="Arial" charset="0"/>
              </a:rPr>
              <a:t>Nutrient enrichment is the primary water quality concern in most of Ontario’s inland lakes</a:t>
            </a:r>
            <a:endParaRPr lang="en-US" dirty="0">
              <a:solidFill>
                <a:srgbClr val="000073"/>
              </a:solidFill>
            </a:endParaRPr>
          </a:p>
        </p:txBody>
      </p:sp>
      <p:sp>
        <p:nvSpPr>
          <p:cNvPr id="47" name="Text Box 80"/>
          <p:cNvSpPr txBox="1">
            <a:spLocks noChangeArrowheads="1"/>
          </p:cNvSpPr>
          <p:nvPr/>
        </p:nvSpPr>
        <p:spPr bwMode="auto">
          <a:xfrm>
            <a:off x="441325" y="265113"/>
            <a:ext cx="2492375" cy="369887"/>
          </a:xfrm>
          <a:prstGeom prst="rect">
            <a:avLst/>
          </a:prstGeom>
          <a:noFill/>
          <a:ln w="9525">
            <a:noFill/>
            <a:miter lim="800000"/>
            <a:headEnd/>
            <a:tailEnd/>
          </a:ln>
        </p:spPr>
        <p:txBody>
          <a:bodyPr wrap="none">
            <a:spAutoFit/>
          </a:bodyPr>
          <a:lstStyle/>
          <a:p>
            <a:pPr eaLnBrk="0" hangingPunct="0">
              <a:defRPr/>
            </a:pPr>
            <a:r>
              <a:rPr lang="en-US" b="1" dirty="0">
                <a:solidFill>
                  <a:schemeClr val="accent6">
                    <a:lumMod val="75000"/>
                  </a:schemeClr>
                </a:solidFill>
                <a:latin typeface="Arial" pitchFamily="-108" charset="0"/>
                <a:ea typeface="ＭＳ Ｐゴシック" pitchFamily="-108" charset="-128"/>
                <a:cs typeface="+mn-cs"/>
              </a:rPr>
              <a:t>Phosphorus- the link</a:t>
            </a:r>
          </a:p>
        </p:txBody>
      </p:sp>
      <p:pic>
        <p:nvPicPr>
          <p:cNvPr id="32776" name="Picture 82" descr="DSC_0101.jpg"/>
          <p:cNvPicPr>
            <a:picLocks noChangeAspect="1"/>
          </p:cNvPicPr>
          <p:nvPr/>
        </p:nvPicPr>
        <p:blipFill>
          <a:blip/>
          <a:srcRect/>
          <a:stretch>
            <a:fillRect/>
          </a:stretch>
        </p:blipFill>
        <p:spPr bwMode="auto">
          <a:xfrm>
            <a:off x="569913" y="3317875"/>
            <a:ext cx="1938337" cy="2473325"/>
          </a:xfrm>
          <a:prstGeom prst="rect">
            <a:avLst/>
          </a:prstGeom>
          <a:noFill/>
          <a:ln w="9525">
            <a:noFill/>
            <a:miter lim="800000"/>
            <a:headEnd/>
            <a:tailEnd/>
          </a:ln>
        </p:spPr>
      </p:pic>
      <p:sp>
        <p:nvSpPr>
          <p:cNvPr id="32777" name="TextBox 89"/>
          <p:cNvSpPr txBox="1">
            <a:spLocks noChangeArrowheads="1"/>
          </p:cNvSpPr>
          <p:nvPr/>
        </p:nvSpPr>
        <p:spPr bwMode="auto">
          <a:xfrm>
            <a:off x="662951" y="5257800"/>
            <a:ext cx="1938338" cy="523875"/>
          </a:xfrm>
          <a:prstGeom prst="rect">
            <a:avLst/>
          </a:prstGeom>
          <a:noFill/>
          <a:ln w="9525">
            <a:noFill/>
            <a:miter lim="800000"/>
            <a:headEnd/>
            <a:tailEnd/>
          </a:ln>
        </p:spPr>
        <p:txBody>
          <a:bodyPr>
            <a:spAutoFit/>
          </a:bodyPr>
          <a:lstStyle/>
          <a:p>
            <a:pPr algn="r" eaLnBrk="0" hangingPunct="0"/>
            <a:r>
              <a:rPr lang="en-US" dirty="0">
                <a:solidFill>
                  <a:schemeClr val="tx2"/>
                </a:solidFill>
              </a:rPr>
              <a:t>Algae blooms</a:t>
            </a:r>
          </a:p>
          <a:p>
            <a:pPr algn="r" eaLnBrk="0" hangingPunct="0"/>
            <a:r>
              <a:rPr lang="en-US" sz="1000" i="1" dirty="0">
                <a:solidFill>
                  <a:schemeClr val="tx2"/>
                </a:solidFill>
              </a:rPr>
              <a:t>Photo: Kathryn </a:t>
            </a:r>
            <a:r>
              <a:rPr lang="en-US" sz="1000" i="1" dirty="0" err="1">
                <a:solidFill>
                  <a:schemeClr val="tx2"/>
                </a:solidFill>
              </a:rPr>
              <a:t>Hargan</a:t>
            </a:r>
            <a:endParaRPr lang="en-US" sz="1000" i="1" dirty="0">
              <a:solidFill>
                <a:schemeClr val="tx2"/>
              </a:solidFill>
            </a:endParaRPr>
          </a:p>
        </p:txBody>
      </p:sp>
      <p:sp>
        <p:nvSpPr>
          <p:cNvPr id="49" name="Line 82"/>
          <p:cNvSpPr>
            <a:spLocks noChangeShapeType="1"/>
          </p:cNvSpPr>
          <p:nvPr/>
        </p:nvSpPr>
        <p:spPr bwMode="auto">
          <a:xfrm>
            <a:off x="533400" y="685800"/>
            <a:ext cx="8001000" cy="0"/>
          </a:xfrm>
          <a:prstGeom prst="line">
            <a:avLst/>
          </a:prstGeom>
          <a:noFill/>
          <a:ln w="38100">
            <a:solidFill>
              <a:schemeClr val="tx2">
                <a:lumMod val="75000"/>
              </a:schemeClr>
            </a:solidFill>
            <a:round/>
            <a:headEnd/>
            <a:tailEnd/>
          </a:ln>
        </p:spPr>
        <p:txBody>
          <a:bodyPr/>
          <a:lstStyle/>
          <a:p>
            <a:pPr eaLnBrk="0" hangingPunct="0">
              <a:defRPr/>
            </a:pPr>
            <a:endParaRPr lang="en-US">
              <a:latin typeface="Arial" pitchFamily="-108" charset="0"/>
              <a:ea typeface="ＭＳ Ｐゴシック" pitchFamily="-108" charset="-128"/>
              <a:cs typeface="+mn-cs"/>
            </a:endParaRPr>
          </a:p>
        </p:txBody>
      </p:sp>
      <p:sp>
        <p:nvSpPr>
          <p:cNvPr id="32779" name="Slide Number Placeholder 49"/>
          <p:cNvSpPr>
            <a:spLocks noGrp="1"/>
          </p:cNvSpPr>
          <p:nvPr>
            <p:ph type="sldNum" sz="quarter" idx="4294967295"/>
          </p:nvPr>
        </p:nvSpPr>
        <p:spPr>
          <a:xfrm>
            <a:off x="107950" y="6408738"/>
            <a:ext cx="898525" cy="476250"/>
          </a:xfrm>
          <a:prstGeom prst="rect">
            <a:avLst/>
          </a:prstGeom>
        </p:spPr>
        <p:txBody>
          <a:bodyPr/>
          <a:lstStyle/>
          <a:p>
            <a:pPr>
              <a:defRPr/>
            </a:pPr>
            <a:fld id="{68FBD15D-DD4C-450B-A522-E8A81DE67E75}" type="slidenum">
              <a:rPr lang="en-US" smtClean="0">
                <a:latin typeface="Helvetica Light"/>
                <a:ea typeface="ＭＳ Ｐゴシック"/>
              </a:rPr>
              <a:pPr>
                <a:defRPr/>
              </a:pPr>
              <a:t>7</a:t>
            </a:fld>
            <a:endParaRPr lang="en-US">
              <a:latin typeface="Helvetica Light"/>
              <a:ea typeface="ＭＳ Ｐゴシック"/>
            </a:endParaRPr>
          </a:p>
        </p:txBody>
      </p:sp>
    </p:spTree>
    <p:extLst>
      <p:ext uri="{BB962C8B-B14F-4D97-AF65-F5344CB8AC3E}">
        <p14:creationId xmlns:p14="http://schemas.microsoft.com/office/powerpoint/2010/main" val="164672791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381000" y="457200"/>
            <a:ext cx="45640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latin typeface="Arial" charset="0"/>
              </a:rPr>
              <a:t>The importance of phosphorus –&gt; algae</a:t>
            </a:r>
          </a:p>
        </p:txBody>
      </p:sp>
      <p:sp>
        <p:nvSpPr>
          <p:cNvPr id="7173" name="Line 5"/>
          <p:cNvSpPr>
            <a:spLocks noChangeShapeType="1"/>
          </p:cNvSpPr>
          <p:nvPr/>
        </p:nvSpPr>
        <p:spPr bwMode="auto">
          <a:xfrm>
            <a:off x="457200" y="914400"/>
            <a:ext cx="8305800" cy="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7182" name="Group 14"/>
          <p:cNvGrpSpPr>
            <a:grpSpLocks/>
          </p:cNvGrpSpPr>
          <p:nvPr/>
        </p:nvGrpSpPr>
        <p:grpSpPr bwMode="auto">
          <a:xfrm>
            <a:off x="533400" y="1219200"/>
            <a:ext cx="8229600" cy="5283200"/>
            <a:chOff x="336" y="768"/>
            <a:chExt cx="5184" cy="3328"/>
          </a:xfrm>
        </p:grpSpPr>
        <p:pic>
          <p:nvPicPr>
            <p:cNvPr id="7170" name="Picture 2" descr="CHLAT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 y="1662"/>
              <a:ext cx="3648" cy="243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elalk2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768"/>
              <a:ext cx="1594" cy="1920"/>
            </a:xfrm>
            <a:prstGeom prst="rect">
              <a:avLst/>
            </a:prstGeom>
            <a:noFill/>
            <a:extLst>
              <a:ext uri="{909E8E84-426E-40DD-AFC4-6F175D3DCCD1}">
                <a14:hiddenFill xmlns:a14="http://schemas.microsoft.com/office/drawing/2010/main">
                  <a:solidFill>
                    <a:srgbClr val="FFFFFF"/>
                  </a:solidFill>
                </a14:hiddenFill>
              </a:ext>
            </a:extLst>
          </p:spPr>
        </p:pic>
        <p:sp>
          <p:nvSpPr>
            <p:cNvPr id="7180" name="Text Box 12"/>
            <p:cNvSpPr txBox="1">
              <a:spLocks noChangeArrowheads="1"/>
            </p:cNvSpPr>
            <p:nvPr/>
          </p:nvSpPr>
          <p:spPr bwMode="auto">
            <a:xfrm>
              <a:off x="4893" y="1920"/>
              <a:ext cx="4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latin typeface="Arial" charset="0"/>
                </a:rPr>
                <a:t>n = 31</a:t>
              </a:r>
            </a:p>
          </p:txBody>
        </p:sp>
        <p:sp>
          <p:nvSpPr>
            <p:cNvPr id="7181" name="Rectangle 13"/>
            <p:cNvSpPr>
              <a:spLocks noChangeArrowheads="1"/>
            </p:cNvSpPr>
            <p:nvPr/>
          </p:nvSpPr>
          <p:spPr bwMode="auto">
            <a:xfrm>
              <a:off x="3072" y="3216"/>
              <a:ext cx="144" cy="9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Tree>
    <p:extLst>
      <p:ext uri="{BB962C8B-B14F-4D97-AF65-F5344CB8AC3E}">
        <p14:creationId xmlns:p14="http://schemas.microsoft.com/office/powerpoint/2010/main" val="107582829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Lake Clear</a:t>
            </a:r>
          </a:p>
        </p:txBody>
      </p:sp>
      <p:sp>
        <p:nvSpPr>
          <p:cNvPr id="3" name="Content Placeholder 2"/>
          <p:cNvSpPr>
            <a:spLocks noGrp="1"/>
          </p:cNvSpPr>
          <p:nvPr>
            <p:ph idx="1"/>
          </p:nvPr>
        </p:nvSpPr>
        <p:spPr/>
        <p:txBody>
          <a:bodyPr/>
          <a:lstStyle/>
          <a:p>
            <a:r>
              <a:rPr lang="en-CA" sz="2800" dirty="0"/>
              <a:t>Lake Clear – surface area of 1730 ha</a:t>
            </a:r>
          </a:p>
          <a:p>
            <a:r>
              <a:rPr lang="en-CA" sz="2800" dirty="0"/>
              <a:t>Maximum depth of 43 metres</a:t>
            </a:r>
          </a:p>
          <a:p>
            <a:r>
              <a:rPr lang="en-CA" sz="2800" dirty="0"/>
              <a:t>Total watershed area 7705 ha</a:t>
            </a:r>
            <a:endParaRPr lang="en-CA" sz="2800" baseline="30000" dirty="0"/>
          </a:p>
          <a:p>
            <a:r>
              <a:rPr lang="en-CA" sz="2800" dirty="0"/>
              <a:t>Flushing rate 0.18 times/year</a:t>
            </a:r>
          </a:p>
          <a:p>
            <a:r>
              <a:rPr lang="en-CA" sz="2800" dirty="0"/>
              <a:t>Turnover time 3 to 5 years</a:t>
            </a:r>
          </a:p>
          <a:p>
            <a:r>
              <a:rPr lang="en-CA" sz="2800" dirty="0"/>
              <a:t>Lies in the </a:t>
            </a:r>
            <a:r>
              <a:rPr lang="en-CA" sz="2800" dirty="0" err="1"/>
              <a:t>Bonnechere</a:t>
            </a:r>
            <a:r>
              <a:rPr lang="en-CA" sz="2800" dirty="0"/>
              <a:t> River drainage basin</a:t>
            </a:r>
          </a:p>
          <a:p>
            <a:pPr lvl="0"/>
            <a:r>
              <a:rPr lang="en-CA" sz="2800" dirty="0">
                <a:solidFill>
                  <a:srgbClr val="000000"/>
                </a:solidFill>
              </a:rPr>
              <a:t>Significant development numbers on Lake Clear</a:t>
            </a:r>
          </a:p>
          <a:p>
            <a:endParaRPr lang="en-CA" sz="2800" dirty="0"/>
          </a:p>
          <a:p>
            <a:endParaRPr lang="en-CA" dirty="0"/>
          </a:p>
        </p:txBody>
      </p:sp>
      <p:sp>
        <p:nvSpPr>
          <p:cNvPr id="4" name="Slide Number Placeholder 3"/>
          <p:cNvSpPr>
            <a:spLocks noGrp="1"/>
          </p:cNvSpPr>
          <p:nvPr>
            <p:ph type="sldNum" sz="quarter" idx="10"/>
          </p:nvPr>
        </p:nvSpPr>
        <p:spPr/>
        <p:txBody>
          <a:bodyPr/>
          <a:lstStyle/>
          <a:p>
            <a:fld id="{8A385673-AEE1-4FDC-B5B5-7DC06D2BF92B}"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235659330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2003</TotalTime>
  <Words>1055</Words>
  <Application>Microsoft Office PowerPoint</Application>
  <PresentationFormat>On-screen Show (4:3)</PresentationFormat>
  <Paragraphs>140</Paragraphs>
  <Slides>19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Century</vt:lpstr>
      <vt:lpstr>Helvetica Light</vt:lpstr>
      <vt:lpstr>Times New Roman</vt:lpstr>
      <vt:lpstr>1_Default Design</vt:lpstr>
      <vt:lpstr>PowerPoint Presentation</vt:lpstr>
      <vt:lpstr>Summary of Presentation</vt:lpstr>
      <vt:lpstr>PowerPoint Presentation</vt:lpstr>
      <vt:lpstr>PowerPoint Presentation</vt:lpstr>
      <vt:lpstr>PowerPoint Presentation</vt:lpstr>
      <vt:lpstr>PowerPoint Presentation</vt:lpstr>
      <vt:lpstr>PowerPoint Presentation</vt:lpstr>
      <vt:lpstr>PowerPoint Presentation</vt:lpstr>
      <vt:lpstr>Lake Clear</vt:lpstr>
      <vt:lpstr>Lake Clear Watershed</vt:lpstr>
      <vt:lpstr>Lake Clear</vt:lpstr>
      <vt:lpstr>SOURCES OF PHOSPHORUS</vt:lpstr>
      <vt:lpstr>DEGRADATION OF LAKE QUALITY</vt:lpstr>
      <vt:lpstr>PowerPoint Presentation</vt:lpstr>
      <vt:lpstr>PowerPoint Presentation</vt:lpstr>
      <vt:lpstr>Dissolved Oxygen</vt:lpstr>
      <vt:lpstr>PowerPoint Presentation</vt:lpstr>
      <vt:lpstr>Summary</vt:lpstr>
      <vt:lpstr>Summary</vt:lpstr>
    </vt:vector>
  </TitlesOfParts>
  <Company>MGS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Muskrat Lake Symposium</dc:title>
  <dc:creator>Castro, Victor (ENE)</dc:creator>
  <cp:lastModifiedBy>Bryan Martin</cp:lastModifiedBy>
  <cp:revision>59</cp:revision>
  <dcterms:created xsi:type="dcterms:W3CDTF">2013-09-24T14:33:15Z</dcterms:created>
  <dcterms:modified xsi:type="dcterms:W3CDTF">2018-06-07T17:46:13Z</dcterms:modified>
</cp:coreProperties>
</file>